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14630400" cy="8229600"/>
  <p:notesSz cx="8229600" cy="14630400"/>
  <p:embeddedFontLst>
    <p:embeddedFont>
      <p:font typeface="Nunito Semi Bold" panose="020B0604020202020204" charset="-94"/>
      <p:regular r:id="rId24"/>
    </p:embeddedFon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PT Sans" panose="020B0604020202020204" charset="-94"/>
      <p:regular r:id="rId29"/>
    </p:embeddedFont>
  </p:embeddedFontLst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>
        <p:scale>
          <a:sx n="81" d="100"/>
          <a:sy n="81" d="100"/>
        </p:scale>
        <p:origin x="-101" y="-58"/>
      </p:cViewPr>
      <p:guideLst>
        <p:guide orient="horz" pos="2592"/>
        <p:guide pos="460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565525" cy="7318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4660900" y="0"/>
            <a:ext cx="3567113" cy="7318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C6C15D-4BD7-4B20-AC05-AA44CC47C065}" type="datetimeFigureOut">
              <a:rPr lang="tr-TR" smtClean="0"/>
              <a:t>16.12.2025</a:t>
            </a:fld>
            <a:endParaRPr lang="tr-TR"/>
          </a:p>
        </p:txBody>
      </p:sp>
      <p:sp>
        <p:nvSpPr>
          <p:cNvPr id="4" name="Slayt Görüntüsü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-762000" y="1096963"/>
            <a:ext cx="9753600" cy="5486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822325" y="6950075"/>
            <a:ext cx="6584950" cy="658336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4"/>
          </p:nvPr>
        </p:nvSpPr>
        <p:spPr>
          <a:xfrm>
            <a:off x="0" y="13896975"/>
            <a:ext cx="3565525" cy="7302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4660900" y="13896975"/>
            <a:ext cx="3567113" cy="7302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15ABD2-5C84-48A3-BBF8-5707AE0FCD4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004529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push dir="u"/>
  </p:transition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26.png"/><Relationship Id="rId7" Type="http://schemas.openxmlformats.org/officeDocument/2006/relationships/image" Target="../media/image-5-7.sv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-5-5.svg"/><Relationship Id="rId4" Type="http://schemas.openxmlformats.org/officeDocument/2006/relationships/image" Target="../media/image-5-3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-8-7.svg"/><Relationship Id="rId13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-8-5.svg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6.png"/><Relationship Id="rId11" Type="http://schemas.openxmlformats.org/officeDocument/2006/relationships/image" Target="../media/image-8-11.sv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-8-9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9.png"/><Relationship Id="rId7" Type="http://schemas.openxmlformats.org/officeDocument/2006/relationships/image" Target="../media/image-9-7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-9-5.svg"/><Relationship Id="rId5" Type="http://schemas.openxmlformats.org/officeDocument/2006/relationships/image" Target="../media/image-9-3.sv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964769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2025-2026 Fall Semester Visual Programming Project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3731776"/>
            <a:ext cx="7468553" cy="14080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050"/>
              </a:lnSpc>
              <a:buNone/>
            </a:pPr>
            <a:r>
              <a:rPr lang="en-US" sz="88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Spotiy</a:t>
            </a:r>
            <a:endParaRPr lang="en-US" sz="8850" dirty="0"/>
          </a:p>
        </p:txBody>
      </p:sp>
      <p:sp>
        <p:nvSpPr>
          <p:cNvPr id="5" name="Text 2"/>
          <p:cNvSpPr/>
          <p:nvPr/>
        </p:nvSpPr>
        <p:spPr>
          <a:xfrm>
            <a:off x="837724" y="5498783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 comprehensive Windows music application showcasing modern database design and user experience principles</a:t>
            </a:r>
            <a:endParaRPr lang="en-US" sz="1850" dirty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5462" y="656392"/>
            <a:ext cx="9292590" cy="702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Entry Page: First Impressions Matter</a:t>
            </a:r>
            <a:endParaRPr lang="en-US" sz="44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461" y="2629019"/>
            <a:ext cx="5511403" cy="301561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936938" y="1955125"/>
            <a:ext cx="3388162" cy="3509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Clean &amp; Functional Design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6936938" y="2544723"/>
            <a:ext cx="6865501" cy="7639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The entry page welcomes users with a minimalist, purposeful layout that prioritizes usability and brand identity.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6936938" y="3547229"/>
            <a:ext cx="2808327" cy="3509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UI Components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6936938" y="4136827"/>
            <a:ext cx="6865501" cy="3819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2B42D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Brand logo</a:t>
            </a: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establishing visual identity</a:t>
            </a:r>
            <a:endParaRPr lang="en-US" sz="1850" dirty="0"/>
          </a:p>
        </p:txBody>
      </p:sp>
      <p:sp>
        <p:nvSpPr>
          <p:cNvPr id="8" name="Text 5"/>
          <p:cNvSpPr/>
          <p:nvPr/>
        </p:nvSpPr>
        <p:spPr>
          <a:xfrm>
            <a:off x="6936938" y="4602242"/>
            <a:ext cx="6865501" cy="3819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Two descriptive labels</a:t>
            </a: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guiding user input</a:t>
            </a:r>
            <a:endParaRPr lang="en-US" sz="1850" dirty="0"/>
          </a:p>
        </p:txBody>
      </p:sp>
      <p:sp>
        <p:nvSpPr>
          <p:cNvPr id="9" name="Text 6"/>
          <p:cNvSpPr/>
          <p:nvPr/>
        </p:nvSpPr>
        <p:spPr>
          <a:xfrm>
            <a:off x="6936938" y="5067657"/>
            <a:ext cx="6865501" cy="3819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Username &amp; password fields</a:t>
            </a: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for authentication</a:t>
            </a:r>
            <a:endParaRPr lang="en-US" sz="1850" dirty="0"/>
          </a:p>
        </p:txBody>
      </p:sp>
      <p:sp>
        <p:nvSpPr>
          <p:cNvPr id="10" name="Text 7"/>
          <p:cNvSpPr/>
          <p:nvPr/>
        </p:nvSpPr>
        <p:spPr>
          <a:xfrm>
            <a:off x="6936938" y="5533072"/>
            <a:ext cx="6865501" cy="3819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Login and Register buttons</a:t>
            </a: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for account access</a:t>
            </a:r>
            <a:endParaRPr lang="en-US" sz="1850" dirty="0"/>
          </a:p>
        </p:txBody>
      </p:sp>
      <p:sp>
        <p:nvSpPr>
          <p:cNvPr id="11" name="Text 8"/>
          <p:cNvSpPr/>
          <p:nvPr/>
        </p:nvSpPr>
        <p:spPr>
          <a:xfrm>
            <a:off x="6936938" y="5998488"/>
            <a:ext cx="6865501" cy="3819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Eye icon toggle</a:t>
            </a: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for secure password visibility control</a:t>
            </a:r>
            <a:endParaRPr lang="en-US" sz="1850" dirty="0"/>
          </a:p>
        </p:txBody>
      </p:sp>
      <p:sp>
        <p:nvSpPr>
          <p:cNvPr id="12" name="Text 9"/>
          <p:cNvSpPr/>
          <p:nvPr/>
        </p:nvSpPr>
        <p:spPr>
          <a:xfrm>
            <a:off x="6936938" y="6595229"/>
            <a:ext cx="6865501" cy="7639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This straightforward interface ensures users can quickly access their accounts or create new ones without friction.</a:t>
            </a:r>
            <a:endParaRPr lang="en-US" sz="1850" dirty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4662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0104" y="652224"/>
            <a:ext cx="6079808" cy="6278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00"/>
              </a:lnSpc>
              <a:buNone/>
            </a:pPr>
            <a:r>
              <a:rPr lang="en-US" sz="39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Password Visibility Toggle</a:t>
            </a:r>
            <a:endParaRPr lang="en-US" sz="3950" dirty="0"/>
          </a:p>
        </p:txBody>
      </p:sp>
      <p:sp>
        <p:nvSpPr>
          <p:cNvPr id="4" name="Text 1"/>
          <p:cNvSpPr/>
          <p:nvPr/>
        </p:nvSpPr>
        <p:spPr>
          <a:xfrm>
            <a:off x="830104" y="1600200"/>
            <a:ext cx="7483792" cy="6829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Understanding the eye icon interaction pattern for secure password entry in modern user interfaces.</a:t>
            </a:r>
            <a:endParaRPr lang="en-US" sz="16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104" y="2763441"/>
            <a:ext cx="3133249" cy="154555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830104" y="4549140"/>
            <a:ext cx="2511266" cy="313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Hidden State</a:t>
            </a:r>
            <a:endParaRPr lang="en-US" sz="1950" dirty="0"/>
          </a:p>
        </p:txBody>
      </p:sp>
      <p:sp>
        <p:nvSpPr>
          <p:cNvPr id="7" name="Text 3"/>
          <p:cNvSpPr/>
          <p:nvPr/>
        </p:nvSpPr>
        <p:spPr>
          <a:xfrm>
            <a:off x="830104" y="5076349"/>
            <a:ext cx="3481507" cy="13658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By default, the eye icon appears closed, indicating that the password is masked with dots or asterisks for security.</a:t>
            </a:r>
            <a:endParaRPr lang="en-US" sz="16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0010" y="2763441"/>
            <a:ext cx="3133249" cy="1582579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4840010" y="4586168"/>
            <a:ext cx="2511266" cy="313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Visible State</a:t>
            </a:r>
            <a:endParaRPr lang="en-US" sz="1950" dirty="0"/>
          </a:p>
        </p:txBody>
      </p:sp>
      <p:sp>
        <p:nvSpPr>
          <p:cNvPr id="10" name="Text 5"/>
          <p:cNvSpPr/>
          <p:nvPr/>
        </p:nvSpPr>
        <p:spPr>
          <a:xfrm>
            <a:off x="4840010" y="5113377"/>
            <a:ext cx="3481507" cy="13658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When clicked, the eye icon opens and reveals the password in plain text, allowing users to verify their entry before submission.</a:t>
            </a:r>
            <a:endParaRPr lang="en-US" sz="1650" dirty="0"/>
          </a:p>
        </p:txBody>
      </p:sp>
      <p:sp>
        <p:nvSpPr>
          <p:cNvPr id="11" name="Text 6"/>
          <p:cNvSpPr/>
          <p:nvPr/>
        </p:nvSpPr>
        <p:spPr>
          <a:xfrm>
            <a:off x="830104" y="6911459"/>
            <a:ext cx="7483792" cy="6829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This toggle interaction improves user experience by reducing password entry errors while maintaining security through intentional user action.</a:t>
            </a:r>
            <a:endParaRPr lang="en-US" sz="1650" dirty="0"/>
          </a:p>
        </p:txBody>
      </p:sp>
    </p:spTree>
    <p:extLst>
      <p:ext uri="{BB962C8B-B14F-4D97-AF65-F5344CB8AC3E}">
        <p14:creationId xmlns:p14="http://schemas.microsoft.com/office/powerpoint/2010/main" val="355981569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837724" y="1082635"/>
            <a:ext cx="6879074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User Registration Interface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2145625"/>
            <a:ext cx="239316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Nunito Light" pitchFamily="34" charset="0"/>
                <a:ea typeface="Nunito Light" pitchFamily="34" charset="-122"/>
                <a:cs typeface="Nunito Light" pitchFamily="34" charset="-120"/>
              </a:rPr>
              <a:t>01</a:t>
            </a:r>
            <a:endParaRPr lang="en-US" sz="1850" dirty="0"/>
          </a:p>
        </p:txBody>
      </p:sp>
      <p:sp>
        <p:nvSpPr>
          <p:cNvPr id="5" name="Shape 2"/>
          <p:cNvSpPr/>
          <p:nvPr/>
        </p:nvSpPr>
        <p:spPr>
          <a:xfrm>
            <a:off x="837724" y="2521982"/>
            <a:ext cx="3614618" cy="30480"/>
          </a:xfrm>
          <a:prstGeom prst="rect">
            <a:avLst/>
          </a:prstGeom>
          <a:solidFill>
            <a:srgbClr val="F2B42D"/>
          </a:solidFill>
          <a:ln/>
        </p:spPr>
      </p:sp>
      <p:sp>
        <p:nvSpPr>
          <p:cNvPr id="6" name="Text 3"/>
          <p:cNvSpPr/>
          <p:nvPr/>
        </p:nvSpPr>
        <p:spPr>
          <a:xfrm>
            <a:off x="837724" y="270260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Account Creation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837724" y="3198138"/>
            <a:ext cx="3614618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New users begin by entering their email address and choosing a unique username for their account identity.</a:t>
            </a:r>
            <a:endParaRPr lang="en-US" sz="1850" dirty="0"/>
          </a:p>
        </p:txBody>
      </p:sp>
      <p:sp>
        <p:nvSpPr>
          <p:cNvPr id="8" name="Text 5"/>
          <p:cNvSpPr/>
          <p:nvPr/>
        </p:nvSpPr>
        <p:spPr>
          <a:xfrm>
            <a:off x="4691658" y="2145625"/>
            <a:ext cx="239316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Nunito Light" pitchFamily="34" charset="0"/>
                <a:ea typeface="Nunito Light" pitchFamily="34" charset="-122"/>
                <a:cs typeface="Nunito Light" pitchFamily="34" charset="-120"/>
              </a:rPr>
              <a:t>02</a:t>
            </a:r>
            <a:endParaRPr lang="en-US" sz="1850" dirty="0"/>
          </a:p>
        </p:txBody>
      </p:sp>
      <p:sp>
        <p:nvSpPr>
          <p:cNvPr id="9" name="Shape 6"/>
          <p:cNvSpPr/>
          <p:nvPr/>
        </p:nvSpPr>
        <p:spPr>
          <a:xfrm>
            <a:off x="4691658" y="2521982"/>
            <a:ext cx="3614618" cy="30480"/>
          </a:xfrm>
          <a:prstGeom prst="rect">
            <a:avLst/>
          </a:prstGeom>
          <a:solidFill>
            <a:srgbClr val="D7425E"/>
          </a:solidFill>
          <a:ln/>
        </p:spPr>
      </p:sp>
      <p:sp>
        <p:nvSpPr>
          <p:cNvPr id="10" name="Text 7"/>
          <p:cNvSpPr/>
          <p:nvPr/>
        </p:nvSpPr>
        <p:spPr>
          <a:xfrm>
            <a:off x="4691658" y="270260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Password Security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4691658" y="3198138"/>
            <a:ext cx="3614618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Password must be entered twice for confirmation, preventing typos. Eye icons enable visibility toggling for accuracy.</a:t>
            </a:r>
            <a:endParaRPr lang="en-US" sz="1850" dirty="0"/>
          </a:p>
        </p:txBody>
      </p:sp>
      <p:sp>
        <p:nvSpPr>
          <p:cNvPr id="12" name="Text 9"/>
          <p:cNvSpPr/>
          <p:nvPr/>
        </p:nvSpPr>
        <p:spPr>
          <a:xfrm>
            <a:off x="837724" y="5148977"/>
            <a:ext cx="239316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Nunito Light" pitchFamily="34" charset="0"/>
                <a:ea typeface="Nunito Light" pitchFamily="34" charset="-122"/>
                <a:cs typeface="Nunito Light" pitchFamily="34" charset="-120"/>
              </a:rPr>
              <a:t>03</a:t>
            </a:r>
            <a:endParaRPr lang="en-US" sz="1850" dirty="0"/>
          </a:p>
        </p:txBody>
      </p:sp>
      <p:sp>
        <p:nvSpPr>
          <p:cNvPr id="13" name="Shape 10"/>
          <p:cNvSpPr/>
          <p:nvPr/>
        </p:nvSpPr>
        <p:spPr>
          <a:xfrm>
            <a:off x="837724" y="5525333"/>
            <a:ext cx="7468553" cy="30480"/>
          </a:xfrm>
          <a:prstGeom prst="rect">
            <a:avLst/>
          </a:prstGeom>
          <a:solidFill>
            <a:srgbClr val="DD785E"/>
          </a:solidFill>
          <a:ln/>
        </p:spPr>
      </p:sp>
      <p:sp>
        <p:nvSpPr>
          <p:cNvPr id="14" name="Text 11"/>
          <p:cNvSpPr/>
          <p:nvPr/>
        </p:nvSpPr>
        <p:spPr>
          <a:xfrm>
            <a:off x="837724" y="5705951"/>
            <a:ext cx="2872978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Registration Complete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837724" y="6201489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After all required fields are validated, users click the Sign Up button to finalize account creation and access the platform.</a:t>
            </a:r>
            <a:endParaRPr lang="en-US" sz="1850" dirty="0"/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798" t="17019" r="7540" b="15052"/>
          <a:stretch/>
        </p:blipFill>
        <p:spPr bwMode="auto">
          <a:xfrm>
            <a:off x="9148305" y="2145625"/>
            <a:ext cx="5199291" cy="3560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8992905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56523" y="709136"/>
            <a:ext cx="4286250" cy="4132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6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Main Application Dashboard</a:t>
            </a:r>
            <a:endParaRPr lang="en-US" sz="2600" dirty="0"/>
          </a:p>
        </p:txBody>
      </p:sp>
      <p:sp>
        <p:nvSpPr>
          <p:cNvPr id="4" name="Shape 1"/>
          <p:cNvSpPr/>
          <p:nvPr/>
        </p:nvSpPr>
        <p:spPr>
          <a:xfrm>
            <a:off x="756523" y="1543883"/>
            <a:ext cx="7630954" cy="1022628"/>
          </a:xfrm>
          <a:prstGeom prst="roundRect">
            <a:avLst>
              <a:gd name="adj" fmla="val 7153"/>
            </a:avLst>
          </a:prstGeom>
          <a:solidFill>
            <a:srgbClr val="00002E">
              <a:alpha val="75000"/>
            </a:srgbClr>
          </a:solidFill>
          <a:ln/>
        </p:spPr>
      </p:sp>
      <p:sp>
        <p:nvSpPr>
          <p:cNvPr id="5" name="Shape 2"/>
          <p:cNvSpPr/>
          <p:nvPr/>
        </p:nvSpPr>
        <p:spPr>
          <a:xfrm>
            <a:off x="756523" y="1528643"/>
            <a:ext cx="7001737" cy="60960"/>
          </a:xfrm>
          <a:prstGeom prst="roundRect">
            <a:avLst>
              <a:gd name="adj" fmla="val 345713"/>
            </a:avLst>
          </a:prstGeom>
          <a:solidFill>
            <a:srgbClr val="F2B42D"/>
          </a:solidFill>
          <a:ln/>
        </p:spPr>
      </p:sp>
      <p:sp>
        <p:nvSpPr>
          <p:cNvPr id="6" name="Shape 3"/>
          <p:cNvSpPr/>
          <p:nvPr/>
        </p:nvSpPr>
        <p:spPr>
          <a:xfrm>
            <a:off x="3939778" y="1317902"/>
            <a:ext cx="421481" cy="421481"/>
          </a:xfrm>
          <a:prstGeom prst="roundRect">
            <a:avLst>
              <a:gd name="adj" fmla="val 216949"/>
            </a:avLst>
          </a:prstGeom>
          <a:solidFill>
            <a:srgbClr val="F2B42D"/>
          </a:solidFill>
          <a:ln/>
        </p:spPr>
      </p:sp>
      <p:sp>
        <p:nvSpPr>
          <p:cNvPr id="7" name="Text 4"/>
          <p:cNvSpPr/>
          <p:nvPr/>
        </p:nvSpPr>
        <p:spPr>
          <a:xfrm>
            <a:off x="4101655" y="1378862"/>
            <a:ext cx="168593" cy="2107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000000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1</a:t>
            </a:r>
            <a:endParaRPr lang="en-US" sz="1300" dirty="0"/>
          </a:p>
        </p:txBody>
      </p:sp>
      <p:sp>
        <p:nvSpPr>
          <p:cNvPr id="8" name="Text 5"/>
          <p:cNvSpPr/>
          <p:nvPr/>
        </p:nvSpPr>
        <p:spPr>
          <a:xfrm>
            <a:off x="912257" y="1895118"/>
            <a:ext cx="1652826" cy="2065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3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User Profile Sidebar</a:t>
            </a:r>
            <a:endParaRPr lang="en-US" sz="1300" dirty="0"/>
          </a:p>
        </p:txBody>
      </p:sp>
      <p:sp>
        <p:nvSpPr>
          <p:cNvPr id="9" name="Text 6"/>
          <p:cNvSpPr/>
          <p:nvPr/>
        </p:nvSpPr>
        <p:spPr>
          <a:xfrm>
            <a:off x="912257" y="2185988"/>
            <a:ext cx="7319486" cy="2247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The left panel displays user information and provides quick access to favorite songs for personalized navigation.</a:t>
            </a:r>
            <a:endParaRPr lang="en-US" sz="1100" dirty="0"/>
          </a:p>
        </p:txBody>
      </p:sp>
      <p:sp>
        <p:nvSpPr>
          <p:cNvPr id="10" name="Shape 7"/>
          <p:cNvSpPr/>
          <p:nvPr/>
        </p:nvSpPr>
        <p:spPr>
          <a:xfrm>
            <a:off x="756523" y="2917746"/>
            <a:ext cx="7630954" cy="1022628"/>
          </a:xfrm>
          <a:prstGeom prst="roundRect">
            <a:avLst>
              <a:gd name="adj" fmla="val 7153"/>
            </a:avLst>
          </a:prstGeom>
          <a:solidFill>
            <a:srgbClr val="00002E">
              <a:alpha val="75000"/>
            </a:srgbClr>
          </a:solidFill>
          <a:ln/>
        </p:spPr>
      </p:sp>
      <p:sp>
        <p:nvSpPr>
          <p:cNvPr id="11" name="Shape 8"/>
          <p:cNvSpPr/>
          <p:nvPr/>
        </p:nvSpPr>
        <p:spPr>
          <a:xfrm>
            <a:off x="756523" y="2902506"/>
            <a:ext cx="7001737" cy="60960"/>
          </a:xfrm>
          <a:prstGeom prst="roundRect">
            <a:avLst>
              <a:gd name="adj" fmla="val 345713"/>
            </a:avLst>
          </a:prstGeom>
          <a:solidFill>
            <a:srgbClr val="D7425E"/>
          </a:solidFill>
          <a:ln/>
        </p:spPr>
      </p:sp>
      <p:sp>
        <p:nvSpPr>
          <p:cNvPr id="12" name="Shape 9"/>
          <p:cNvSpPr/>
          <p:nvPr/>
        </p:nvSpPr>
        <p:spPr>
          <a:xfrm>
            <a:off x="3939778" y="2707005"/>
            <a:ext cx="421481" cy="421481"/>
          </a:xfrm>
          <a:prstGeom prst="roundRect">
            <a:avLst>
              <a:gd name="adj" fmla="val 216949"/>
            </a:avLst>
          </a:prstGeom>
          <a:solidFill>
            <a:srgbClr val="F2B42D"/>
          </a:solidFill>
          <a:ln/>
        </p:spPr>
      </p:sp>
      <p:sp>
        <p:nvSpPr>
          <p:cNvPr id="13" name="Text 10"/>
          <p:cNvSpPr/>
          <p:nvPr/>
        </p:nvSpPr>
        <p:spPr>
          <a:xfrm>
            <a:off x="4108370" y="2797135"/>
            <a:ext cx="168593" cy="2107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000000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2</a:t>
            </a:r>
            <a:endParaRPr lang="en-US" sz="1300" dirty="0"/>
          </a:p>
        </p:txBody>
      </p:sp>
      <p:sp>
        <p:nvSpPr>
          <p:cNvPr id="14" name="Text 11"/>
          <p:cNvSpPr/>
          <p:nvPr/>
        </p:nvSpPr>
        <p:spPr>
          <a:xfrm>
            <a:off x="912257" y="3268980"/>
            <a:ext cx="1652826" cy="2065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3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Artist Grid Display</a:t>
            </a:r>
            <a:endParaRPr lang="en-US" sz="1300" dirty="0"/>
          </a:p>
        </p:txBody>
      </p:sp>
      <p:sp>
        <p:nvSpPr>
          <p:cNvPr id="15" name="Text 12"/>
          <p:cNvSpPr/>
          <p:nvPr/>
        </p:nvSpPr>
        <p:spPr>
          <a:xfrm>
            <a:off x="912257" y="3559850"/>
            <a:ext cx="7319486" cy="2247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The center section features a responsive grid layout showcasing artists, enabling intuitive browsing and selection.</a:t>
            </a:r>
            <a:endParaRPr lang="en-US" sz="1100" dirty="0"/>
          </a:p>
        </p:txBody>
      </p:sp>
      <p:sp>
        <p:nvSpPr>
          <p:cNvPr id="16" name="Shape 13"/>
          <p:cNvSpPr/>
          <p:nvPr/>
        </p:nvSpPr>
        <p:spPr>
          <a:xfrm>
            <a:off x="756523" y="4291608"/>
            <a:ext cx="7630954" cy="1022628"/>
          </a:xfrm>
          <a:prstGeom prst="roundRect">
            <a:avLst>
              <a:gd name="adj" fmla="val 7153"/>
            </a:avLst>
          </a:prstGeom>
          <a:solidFill>
            <a:srgbClr val="00002E">
              <a:alpha val="75000"/>
            </a:srgbClr>
          </a:solidFill>
          <a:ln/>
        </p:spPr>
      </p:sp>
      <p:sp>
        <p:nvSpPr>
          <p:cNvPr id="17" name="Shape 14"/>
          <p:cNvSpPr/>
          <p:nvPr/>
        </p:nvSpPr>
        <p:spPr>
          <a:xfrm>
            <a:off x="756523" y="4276368"/>
            <a:ext cx="7001737" cy="60960"/>
          </a:xfrm>
          <a:prstGeom prst="roundRect">
            <a:avLst>
              <a:gd name="adj" fmla="val 345713"/>
            </a:avLst>
          </a:prstGeom>
          <a:solidFill>
            <a:srgbClr val="DD785E"/>
          </a:solidFill>
          <a:ln/>
        </p:spPr>
      </p:sp>
      <p:sp>
        <p:nvSpPr>
          <p:cNvPr id="18" name="Shape 15"/>
          <p:cNvSpPr/>
          <p:nvPr/>
        </p:nvSpPr>
        <p:spPr>
          <a:xfrm>
            <a:off x="4024075" y="4065627"/>
            <a:ext cx="421481" cy="421481"/>
          </a:xfrm>
          <a:prstGeom prst="roundRect">
            <a:avLst>
              <a:gd name="adj" fmla="val 216949"/>
            </a:avLst>
          </a:prstGeom>
          <a:solidFill>
            <a:srgbClr val="F2B42D"/>
          </a:solidFill>
          <a:ln/>
        </p:spPr>
      </p:sp>
      <p:sp>
        <p:nvSpPr>
          <p:cNvPr id="19" name="Text 16"/>
          <p:cNvSpPr/>
          <p:nvPr/>
        </p:nvSpPr>
        <p:spPr>
          <a:xfrm>
            <a:off x="4173094" y="4134446"/>
            <a:ext cx="168593" cy="2107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000000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3</a:t>
            </a:r>
            <a:endParaRPr lang="en-US" sz="1300" dirty="0"/>
          </a:p>
        </p:txBody>
      </p:sp>
      <p:sp>
        <p:nvSpPr>
          <p:cNvPr id="20" name="Text 17"/>
          <p:cNvSpPr/>
          <p:nvPr/>
        </p:nvSpPr>
        <p:spPr>
          <a:xfrm>
            <a:off x="912257" y="4642842"/>
            <a:ext cx="1652826" cy="2065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3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Content Details Panel</a:t>
            </a:r>
            <a:endParaRPr lang="en-US" sz="1300" dirty="0"/>
          </a:p>
        </p:txBody>
      </p:sp>
      <p:sp>
        <p:nvSpPr>
          <p:cNvPr id="21" name="Text 18"/>
          <p:cNvSpPr/>
          <p:nvPr/>
        </p:nvSpPr>
        <p:spPr>
          <a:xfrm>
            <a:off x="912257" y="4933712"/>
            <a:ext cx="7319486" cy="2247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The right side presents detailed information including song lyrics and artist biographies when content is selected.</a:t>
            </a:r>
            <a:endParaRPr lang="en-US" sz="1100" dirty="0"/>
          </a:p>
        </p:txBody>
      </p:sp>
      <p:sp>
        <p:nvSpPr>
          <p:cNvPr id="22" name="Shape 19"/>
          <p:cNvSpPr/>
          <p:nvPr/>
        </p:nvSpPr>
        <p:spPr>
          <a:xfrm>
            <a:off x="756523" y="5665470"/>
            <a:ext cx="7630954" cy="1247418"/>
          </a:xfrm>
          <a:prstGeom prst="roundRect">
            <a:avLst>
              <a:gd name="adj" fmla="val 5864"/>
            </a:avLst>
          </a:prstGeom>
          <a:solidFill>
            <a:srgbClr val="00002E">
              <a:alpha val="75000"/>
            </a:srgbClr>
          </a:solidFill>
          <a:ln/>
        </p:spPr>
      </p:sp>
      <p:sp>
        <p:nvSpPr>
          <p:cNvPr id="23" name="Shape 20"/>
          <p:cNvSpPr/>
          <p:nvPr/>
        </p:nvSpPr>
        <p:spPr>
          <a:xfrm>
            <a:off x="756523" y="5650230"/>
            <a:ext cx="7001737" cy="60960"/>
          </a:xfrm>
          <a:prstGeom prst="roundRect">
            <a:avLst>
              <a:gd name="adj" fmla="val 345713"/>
            </a:avLst>
          </a:prstGeom>
          <a:solidFill>
            <a:srgbClr val="48A8E2"/>
          </a:solidFill>
          <a:ln/>
        </p:spPr>
      </p:sp>
      <p:sp>
        <p:nvSpPr>
          <p:cNvPr id="24" name="Shape 21"/>
          <p:cNvSpPr/>
          <p:nvPr/>
        </p:nvSpPr>
        <p:spPr>
          <a:xfrm>
            <a:off x="4066223" y="5439489"/>
            <a:ext cx="421481" cy="421481"/>
          </a:xfrm>
          <a:prstGeom prst="roundRect">
            <a:avLst>
              <a:gd name="adj" fmla="val 216949"/>
            </a:avLst>
          </a:prstGeom>
          <a:solidFill>
            <a:srgbClr val="F2B42D"/>
          </a:solidFill>
          <a:ln/>
        </p:spPr>
      </p:sp>
      <p:sp>
        <p:nvSpPr>
          <p:cNvPr id="25" name="Text 22"/>
          <p:cNvSpPr/>
          <p:nvPr/>
        </p:nvSpPr>
        <p:spPr>
          <a:xfrm>
            <a:off x="4225767" y="5518188"/>
            <a:ext cx="168593" cy="2107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000000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4</a:t>
            </a:r>
            <a:endParaRPr lang="en-US" sz="1300" dirty="0"/>
          </a:p>
        </p:txBody>
      </p:sp>
      <p:sp>
        <p:nvSpPr>
          <p:cNvPr id="26" name="Text 23"/>
          <p:cNvSpPr/>
          <p:nvPr/>
        </p:nvSpPr>
        <p:spPr>
          <a:xfrm>
            <a:off x="912257" y="6016704"/>
            <a:ext cx="1652826" cy="2065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3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Playback Controls</a:t>
            </a:r>
            <a:endParaRPr lang="en-US" sz="1300" dirty="0"/>
          </a:p>
        </p:txBody>
      </p:sp>
      <p:sp>
        <p:nvSpPr>
          <p:cNvPr id="27" name="Text 24"/>
          <p:cNvSpPr/>
          <p:nvPr/>
        </p:nvSpPr>
        <p:spPr>
          <a:xfrm>
            <a:off x="912257" y="6307574"/>
            <a:ext cx="7319486" cy="4495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 persistent bottom bar includes play, pause, next, previous, shuffle, repeat, and volume controls for seamless music management.</a:t>
            </a:r>
            <a:endParaRPr lang="en-US" sz="1100" dirty="0"/>
          </a:p>
        </p:txBody>
      </p:sp>
      <p:sp>
        <p:nvSpPr>
          <p:cNvPr id="28" name="Text 25"/>
          <p:cNvSpPr/>
          <p:nvPr/>
        </p:nvSpPr>
        <p:spPr>
          <a:xfrm>
            <a:off x="756523" y="7070884"/>
            <a:ext cx="7630954" cy="4495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This </a:t>
            </a:r>
            <a:r>
              <a:rPr lang="en-US" sz="1100" dirty="0">
                <a:solidFill>
                  <a:srgbClr val="EF9C82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three-panel layout</a:t>
            </a:r>
            <a:r>
              <a:rPr lang="en-US" sz="11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provides a comprehensive and user-friendly music listening experience with all essential features accessible in a single view.</a:t>
            </a:r>
            <a:endParaRPr lang="en-US" sz="1100" dirty="0"/>
          </a:p>
        </p:txBody>
      </p:sp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4152" y="1998404"/>
            <a:ext cx="6467881" cy="35422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733934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553170"/>
            <a:ext cx="4505920" cy="563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Favorites Collection</a:t>
            </a:r>
            <a:endParaRPr lang="en-US" sz="35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724" y="2619018"/>
            <a:ext cx="6068854" cy="332029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898612" y="2595086"/>
            <a:ext cx="2331958" cy="2815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Personal Music Library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8898612" y="3068122"/>
            <a:ext cx="4901565" cy="6124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The Favorites page serves as a curated collection where users can manage and access their most loved tracks.</a:t>
            </a:r>
            <a:endParaRPr lang="en-US" sz="1500" dirty="0"/>
          </a:p>
        </p:txBody>
      </p:sp>
      <p:sp>
        <p:nvSpPr>
          <p:cNvPr id="6" name="Text 3"/>
          <p:cNvSpPr/>
          <p:nvPr/>
        </p:nvSpPr>
        <p:spPr>
          <a:xfrm>
            <a:off x="8898612" y="3852863"/>
            <a:ext cx="4901565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Total favorite count displayed prominently</a:t>
            </a:r>
            <a:endParaRPr lang="en-US" sz="1500" dirty="0"/>
          </a:p>
        </p:txBody>
      </p:sp>
      <p:sp>
        <p:nvSpPr>
          <p:cNvPr id="7" name="Text 4"/>
          <p:cNvSpPr/>
          <p:nvPr/>
        </p:nvSpPr>
        <p:spPr>
          <a:xfrm>
            <a:off x="8898612" y="4226004"/>
            <a:ext cx="4901565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Songs organized in an ordered, scannable list</a:t>
            </a:r>
            <a:endParaRPr lang="en-US" sz="1500" dirty="0"/>
          </a:p>
        </p:txBody>
      </p:sp>
      <p:sp>
        <p:nvSpPr>
          <p:cNvPr id="8" name="Text 5"/>
          <p:cNvSpPr/>
          <p:nvPr/>
        </p:nvSpPr>
        <p:spPr>
          <a:xfrm>
            <a:off x="8898612" y="4599146"/>
            <a:ext cx="4901565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Direct playback from any track in the collection</a:t>
            </a:r>
            <a:endParaRPr lang="en-US" sz="1500" dirty="0"/>
          </a:p>
        </p:txBody>
      </p:sp>
      <p:sp>
        <p:nvSpPr>
          <p:cNvPr id="9" name="Text 6"/>
          <p:cNvSpPr/>
          <p:nvPr/>
        </p:nvSpPr>
        <p:spPr>
          <a:xfrm>
            <a:off x="8898612" y="4972288"/>
            <a:ext cx="4901565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Integration with bottom music player controls</a:t>
            </a:r>
            <a:endParaRPr lang="en-US" sz="1500" dirty="0"/>
          </a:p>
        </p:txBody>
      </p:sp>
      <p:sp>
        <p:nvSpPr>
          <p:cNvPr id="10" name="Text 7"/>
          <p:cNvSpPr/>
          <p:nvPr/>
        </p:nvSpPr>
        <p:spPr>
          <a:xfrm>
            <a:off x="837724" y="6370082"/>
            <a:ext cx="12954952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This dedicated favorites feature enables </a:t>
            </a:r>
            <a:r>
              <a:rPr lang="en-US" sz="1500" dirty="0">
                <a:solidFill>
                  <a:srgbClr val="EF9C82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instant access</a:t>
            </a:r>
            <a:r>
              <a:rPr lang="en-US" sz="15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to frequently played songs, improving user engagement and listening convenience.</a:t>
            </a: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82900907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324124" y="897374"/>
            <a:ext cx="6353413" cy="5984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Profile Settings Management</a:t>
            </a:r>
            <a:endParaRPr lang="en-US" sz="3750" dirty="0"/>
          </a:p>
        </p:txBody>
      </p:sp>
      <p:sp>
        <p:nvSpPr>
          <p:cNvPr id="4" name="Shape 1"/>
          <p:cNvSpPr/>
          <p:nvPr/>
        </p:nvSpPr>
        <p:spPr>
          <a:xfrm>
            <a:off x="6324124" y="1800939"/>
            <a:ext cx="3632597" cy="2989421"/>
          </a:xfrm>
          <a:prstGeom prst="roundRect">
            <a:avLst>
              <a:gd name="adj" fmla="val 10210"/>
            </a:avLst>
          </a:prstGeom>
          <a:solidFill>
            <a:srgbClr val="00002E"/>
          </a:solidFill>
          <a:ln w="22860">
            <a:solidFill>
              <a:srgbClr val="F2B42D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550343" y="2027158"/>
            <a:ext cx="610314" cy="610314"/>
          </a:xfrm>
          <a:prstGeom prst="roundRect">
            <a:avLst>
              <a:gd name="adj" fmla="val 14980953"/>
            </a:avLst>
          </a:prstGeom>
          <a:solidFill>
            <a:srgbClr val="F2B42D"/>
          </a:solidFill>
          <a:ln/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6718102" y="2194917"/>
            <a:ext cx="274677" cy="274677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550343" y="2840831"/>
            <a:ext cx="2393752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Personal Information</a:t>
            </a:r>
            <a:endParaRPr lang="en-US" sz="1850" dirty="0"/>
          </a:p>
        </p:txBody>
      </p:sp>
      <p:sp>
        <p:nvSpPr>
          <p:cNvPr id="8" name="Text 4"/>
          <p:cNvSpPr/>
          <p:nvPr/>
        </p:nvSpPr>
        <p:spPr>
          <a:xfrm>
            <a:off x="6550343" y="3262074"/>
            <a:ext cx="3180159" cy="13020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Users can view and modify their username, email address, and password through an intuitive form interface.</a:t>
            </a:r>
            <a:endParaRPr lang="en-US" sz="1600" dirty="0"/>
          </a:p>
        </p:txBody>
      </p:sp>
      <p:sp>
        <p:nvSpPr>
          <p:cNvPr id="9" name="Shape 5"/>
          <p:cNvSpPr/>
          <p:nvPr/>
        </p:nvSpPr>
        <p:spPr>
          <a:xfrm>
            <a:off x="10160079" y="1800939"/>
            <a:ext cx="3632597" cy="2989421"/>
          </a:xfrm>
          <a:prstGeom prst="roundRect">
            <a:avLst>
              <a:gd name="adj" fmla="val 10210"/>
            </a:avLst>
          </a:prstGeom>
          <a:solidFill>
            <a:srgbClr val="00002E"/>
          </a:solidFill>
          <a:ln w="22860">
            <a:solidFill>
              <a:srgbClr val="D7425E"/>
            </a:solidFill>
            <a:prstDash val="solid"/>
          </a:ln>
        </p:spPr>
      </p:sp>
      <p:sp>
        <p:nvSpPr>
          <p:cNvPr id="10" name="Shape 6"/>
          <p:cNvSpPr/>
          <p:nvPr/>
        </p:nvSpPr>
        <p:spPr>
          <a:xfrm>
            <a:off x="10386298" y="2027158"/>
            <a:ext cx="610314" cy="610314"/>
          </a:xfrm>
          <a:prstGeom prst="roundRect">
            <a:avLst>
              <a:gd name="adj" fmla="val 14980953"/>
            </a:avLst>
          </a:prstGeom>
          <a:solidFill>
            <a:srgbClr val="D7425E"/>
          </a:solidFill>
          <a:ln/>
        </p:spPr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0554057" y="2194917"/>
            <a:ext cx="274677" cy="274677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10386298" y="2840831"/>
            <a:ext cx="2393752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Profile Picture</a:t>
            </a:r>
            <a:endParaRPr lang="en-US" sz="1850" dirty="0"/>
          </a:p>
        </p:txBody>
      </p:sp>
      <p:sp>
        <p:nvSpPr>
          <p:cNvPr id="13" name="Text 8"/>
          <p:cNvSpPr/>
          <p:nvPr/>
        </p:nvSpPr>
        <p:spPr>
          <a:xfrm>
            <a:off x="10386298" y="3262074"/>
            <a:ext cx="3180159" cy="13020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The camera icon enables users to upload and update their profile image, personalizing their account appearance.</a:t>
            </a:r>
            <a:endParaRPr lang="en-US" sz="1600" dirty="0"/>
          </a:p>
        </p:txBody>
      </p:sp>
      <p:sp>
        <p:nvSpPr>
          <p:cNvPr id="14" name="Shape 9"/>
          <p:cNvSpPr/>
          <p:nvPr/>
        </p:nvSpPr>
        <p:spPr>
          <a:xfrm>
            <a:off x="6324124" y="4993719"/>
            <a:ext cx="7468553" cy="2338387"/>
          </a:xfrm>
          <a:prstGeom prst="roundRect">
            <a:avLst>
              <a:gd name="adj" fmla="val 13052"/>
            </a:avLst>
          </a:prstGeom>
          <a:solidFill>
            <a:srgbClr val="00002E"/>
          </a:solidFill>
          <a:ln w="22860">
            <a:solidFill>
              <a:srgbClr val="DD785E"/>
            </a:solidFill>
            <a:prstDash val="solid"/>
          </a:ln>
        </p:spPr>
      </p:sp>
      <p:sp>
        <p:nvSpPr>
          <p:cNvPr id="15" name="Shape 10"/>
          <p:cNvSpPr/>
          <p:nvPr/>
        </p:nvSpPr>
        <p:spPr>
          <a:xfrm>
            <a:off x="6550343" y="5219938"/>
            <a:ext cx="610314" cy="610314"/>
          </a:xfrm>
          <a:prstGeom prst="roundRect">
            <a:avLst>
              <a:gd name="adj" fmla="val 14980953"/>
            </a:avLst>
          </a:prstGeom>
          <a:solidFill>
            <a:srgbClr val="DD785E"/>
          </a:solidFill>
          <a:ln/>
        </p:spPr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718102" y="5387697"/>
            <a:ext cx="274677" cy="274677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6550343" y="6033611"/>
            <a:ext cx="2393752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Save or Cancel</a:t>
            </a:r>
            <a:endParaRPr lang="en-US" sz="1850" dirty="0"/>
          </a:p>
        </p:txBody>
      </p:sp>
      <p:sp>
        <p:nvSpPr>
          <p:cNvPr id="18" name="Text 12"/>
          <p:cNvSpPr/>
          <p:nvPr/>
        </p:nvSpPr>
        <p:spPr>
          <a:xfrm>
            <a:off x="6550343" y="6454854"/>
            <a:ext cx="7016115" cy="6510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Changes are committed to the database with the Save button, while Cancel discards modifications without updating.</a:t>
            </a:r>
            <a:endParaRPr lang="en-US" sz="1600" dirty="0"/>
          </a:p>
        </p:txBody>
      </p:sp>
      <p:pic>
        <p:nvPicPr>
          <p:cNvPr id="19" name="Picture 2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83" r="26983"/>
          <a:stretch/>
        </p:blipFill>
        <p:spPr bwMode="auto">
          <a:xfrm>
            <a:off x="457199" y="1426964"/>
            <a:ext cx="4979037" cy="59791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5190907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04044" y="1077079"/>
            <a:ext cx="6375559" cy="563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Enhanced Profile Configuration</a:t>
            </a:r>
            <a:endParaRPr lang="en-US" sz="3500" dirty="0"/>
          </a:p>
        </p:txBody>
      </p:sp>
      <p:sp>
        <p:nvSpPr>
          <p:cNvPr id="4" name="Text 1"/>
          <p:cNvSpPr/>
          <p:nvPr/>
        </p:nvSpPr>
        <p:spPr>
          <a:xfrm>
            <a:off x="565844" y="1844675"/>
            <a:ext cx="2252901" cy="2815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Standard Controls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565844" y="2317710"/>
            <a:ext cx="3962043" cy="6124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Update username, email, and password fields with real-time validation.</a:t>
            </a:r>
            <a:endParaRPr lang="en-US" sz="1500" dirty="0"/>
          </a:p>
        </p:txBody>
      </p:sp>
      <p:sp>
        <p:nvSpPr>
          <p:cNvPr id="6" name="Text 3"/>
          <p:cNvSpPr/>
          <p:nvPr/>
        </p:nvSpPr>
        <p:spPr>
          <a:xfrm>
            <a:off x="5002708" y="1844675"/>
            <a:ext cx="2252901" cy="2815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Photo Management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002708" y="2317710"/>
            <a:ext cx="3962043" cy="6124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Camera icon triggers image upload for profile customization.</a:t>
            </a:r>
            <a:endParaRPr lang="en-US" sz="1500" dirty="0"/>
          </a:p>
        </p:txBody>
      </p:sp>
      <p:sp>
        <p:nvSpPr>
          <p:cNvPr id="8" name="Text 5"/>
          <p:cNvSpPr/>
          <p:nvPr/>
        </p:nvSpPr>
        <p:spPr>
          <a:xfrm>
            <a:off x="604044" y="3508057"/>
            <a:ext cx="2252901" cy="2815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Admin Access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604044" y="3981092"/>
            <a:ext cx="4096226" cy="6124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Privileged users see direct navigation to administrative panel.</a:t>
            </a:r>
            <a:endParaRPr lang="en-US" sz="1500" dirty="0"/>
          </a:p>
        </p:txBody>
      </p:sp>
      <p:sp>
        <p:nvSpPr>
          <p:cNvPr id="10" name="Shape 7"/>
          <p:cNvSpPr/>
          <p:nvPr/>
        </p:nvSpPr>
        <p:spPr>
          <a:xfrm>
            <a:off x="837724" y="5595342"/>
            <a:ext cx="12954952" cy="1119783"/>
          </a:xfrm>
          <a:prstGeom prst="roundRect">
            <a:avLst>
              <a:gd name="adj" fmla="val 25653"/>
            </a:avLst>
          </a:prstGeom>
          <a:solidFill>
            <a:srgbClr val="483304"/>
          </a:solidFill>
          <a:ln/>
        </p:spPr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176" y="5888117"/>
            <a:ext cx="239316" cy="191453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1459944" y="5834658"/>
            <a:ext cx="12141279" cy="6124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Role-Based Features:</a:t>
            </a:r>
            <a:r>
              <a:rPr lang="en-US" sz="15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The interface adapts based on user permissions, showing additional controls for administrators while maintaining security boundaries.</a:t>
            </a:r>
            <a:endParaRPr lang="en-US" sz="1500" dirty="0"/>
          </a:p>
        </p:txBody>
      </p:sp>
      <p:sp>
        <p:nvSpPr>
          <p:cNvPr id="13" name="Text 9"/>
          <p:cNvSpPr/>
          <p:nvPr/>
        </p:nvSpPr>
        <p:spPr>
          <a:xfrm>
            <a:off x="837724" y="6930509"/>
            <a:ext cx="12954952" cy="6124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This settings page implements </a:t>
            </a:r>
            <a:r>
              <a:rPr lang="en-US" sz="1500" dirty="0">
                <a:solidFill>
                  <a:srgbClr val="EF9C82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role-based access control</a:t>
            </a:r>
            <a:r>
              <a:rPr lang="en-US" sz="15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, ensuring appropriate functionality is available to each user type while maintaining consistent design patterns.</a:t>
            </a:r>
            <a:endParaRPr lang="en-US" sz="1500" dirty="0"/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66" r="26595" b="7176"/>
          <a:stretch/>
        </p:blipFill>
        <p:spPr bwMode="auto">
          <a:xfrm>
            <a:off x="9503231" y="350805"/>
            <a:ext cx="4496614" cy="48141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8525939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458707" y="475892"/>
            <a:ext cx="6270546" cy="5961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50"/>
              </a:lnSpc>
              <a:buNone/>
            </a:pPr>
            <a:r>
              <a:rPr lang="en-US" sz="37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Administrative Control Panel</a:t>
            </a:r>
            <a:endParaRPr lang="en-US" sz="37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982" y="1409459"/>
            <a:ext cx="4320302" cy="81081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536782" y="1260452"/>
            <a:ext cx="2384941" cy="2980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User Discovery</a:t>
            </a:r>
            <a:endParaRPr lang="en-US" sz="1850" dirty="0"/>
          </a:p>
        </p:txBody>
      </p:sp>
      <p:sp>
        <p:nvSpPr>
          <p:cNvPr id="6" name="Text 2"/>
          <p:cNvSpPr/>
          <p:nvPr/>
        </p:nvSpPr>
        <p:spPr>
          <a:xfrm>
            <a:off x="5536782" y="1680028"/>
            <a:ext cx="3915013" cy="6486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Search functionality and comprehensive table display of all registered accounts.</a:t>
            </a:r>
            <a:endParaRPr lang="en-US" sz="15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982" y="2981285"/>
            <a:ext cx="4320421" cy="81081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560218" y="2981285"/>
            <a:ext cx="2384941" cy="2980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Account Selection</a:t>
            </a:r>
            <a:endParaRPr lang="en-US" sz="1850" dirty="0"/>
          </a:p>
        </p:txBody>
      </p:sp>
      <p:sp>
        <p:nvSpPr>
          <p:cNvPr id="9" name="Text 4"/>
          <p:cNvSpPr/>
          <p:nvPr/>
        </p:nvSpPr>
        <p:spPr>
          <a:xfrm>
            <a:off x="5560218" y="3400861"/>
            <a:ext cx="3915132" cy="6486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View user details including ID, username, email, role, and current status.</a:t>
            </a:r>
            <a:endParaRPr lang="en-US" sz="15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982" y="4759285"/>
            <a:ext cx="4320421" cy="81081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5441274" y="4461272"/>
            <a:ext cx="2384941" cy="2980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Access Control</a:t>
            </a:r>
            <a:endParaRPr lang="en-US" sz="1850" dirty="0"/>
          </a:p>
        </p:txBody>
      </p:sp>
      <p:sp>
        <p:nvSpPr>
          <p:cNvPr id="12" name="Text 6"/>
          <p:cNvSpPr/>
          <p:nvPr/>
        </p:nvSpPr>
        <p:spPr>
          <a:xfrm>
            <a:off x="5441274" y="4880848"/>
            <a:ext cx="3915132" cy="9729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Ban and Unban buttons enable administrators to manage account permissions.</a:t>
            </a:r>
            <a:endParaRPr lang="en-US" sz="1550" dirty="0"/>
          </a:p>
        </p:txBody>
      </p:sp>
      <p:sp>
        <p:nvSpPr>
          <p:cNvPr id="13" name="Text 7"/>
          <p:cNvSpPr/>
          <p:nvPr/>
        </p:nvSpPr>
        <p:spPr>
          <a:xfrm>
            <a:off x="834628" y="6824980"/>
            <a:ext cx="12961144" cy="6486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The admin panel provides </a:t>
            </a:r>
            <a:r>
              <a:rPr lang="en-US" sz="1550" dirty="0">
                <a:solidFill>
                  <a:srgbClr val="EF9C82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centralized user management</a:t>
            </a:r>
            <a:r>
              <a:rPr lang="en-US" sz="15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, ensuring secure and controlled access throughout the system with audit-ready account tracking.</a:t>
            </a:r>
            <a:endParaRPr lang="en-US" sz="1550" dirty="0"/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70" r="26430"/>
          <a:stretch/>
        </p:blipFill>
        <p:spPr bwMode="auto">
          <a:xfrm>
            <a:off x="9773920" y="1072038"/>
            <a:ext cx="4482002" cy="51362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5501207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324124" y="845820"/>
            <a:ext cx="5317212" cy="5984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Artist Profile Dashboard</a:t>
            </a:r>
            <a:endParaRPr lang="en-US" sz="37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 rotWithShape="1">
          <a:blip r:embed="rId3"/>
          <a:srcRect l="24804" r="25879"/>
          <a:stretch/>
        </p:blipFill>
        <p:spPr>
          <a:xfrm>
            <a:off x="335279" y="845820"/>
            <a:ext cx="5593737" cy="618819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24124" y="1952744"/>
            <a:ext cx="2562939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Artist-Specific Features</a:t>
            </a:r>
            <a:endParaRPr lang="en-US" sz="1850" dirty="0"/>
          </a:p>
        </p:txBody>
      </p:sp>
      <p:sp>
        <p:nvSpPr>
          <p:cNvPr id="6" name="Text 2"/>
          <p:cNvSpPr/>
          <p:nvPr/>
        </p:nvSpPr>
        <p:spPr>
          <a:xfrm>
            <a:off x="6324123" y="2455307"/>
            <a:ext cx="7468553" cy="9765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Artists access enhanced profile controls tailored to content creators:</a:t>
            </a:r>
            <a:endParaRPr lang="en-US" sz="1600" dirty="0"/>
          </a:p>
        </p:txBody>
      </p:sp>
      <p:sp>
        <p:nvSpPr>
          <p:cNvPr id="7" name="Text 3"/>
          <p:cNvSpPr/>
          <p:nvPr/>
        </p:nvSpPr>
        <p:spPr>
          <a:xfrm>
            <a:off x="6324123" y="3106341"/>
            <a:ext cx="6081236" cy="6510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Standard profile editing (username, email, password)</a:t>
            </a:r>
            <a:endParaRPr lang="en-US" sz="1600" dirty="0"/>
          </a:p>
        </p:txBody>
      </p:sp>
      <p:sp>
        <p:nvSpPr>
          <p:cNvPr id="8" name="Text 4"/>
          <p:cNvSpPr/>
          <p:nvPr/>
        </p:nvSpPr>
        <p:spPr>
          <a:xfrm>
            <a:off x="6242843" y="3746104"/>
            <a:ext cx="6081235" cy="6510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Profile image management via camera icon</a:t>
            </a:r>
            <a:endParaRPr lang="en-US" sz="1600" dirty="0"/>
          </a:p>
        </p:txBody>
      </p:sp>
      <p:sp>
        <p:nvSpPr>
          <p:cNvPr id="9" name="Text 5"/>
          <p:cNvSpPr/>
          <p:nvPr/>
        </p:nvSpPr>
        <p:spPr>
          <a:xfrm>
            <a:off x="6324124" y="4397138"/>
            <a:ext cx="6081235" cy="6510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EF9C82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Add Song button</a:t>
            </a:r>
            <a:r>
              <a:rPr lang="en-US" sz="16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for direct upload access</a:t>
            </a:r>
            <a:endParaRPr lang="en-US" sz="1600" dirty="0"/>
          </a:p>
        </p:txBody>
      </p:sp>
      <p:sp>
        <p:nvSpPr>
          <p:cNvPr id="10" name="Text 6"/>
          <p:cNvSpPr/>
          <p:nvPr/>
        </p:nvSpPr>
        <p:spPr>
          <a:xfrm>
            <a:off x="6283483" y="5028487"/>
            <a:ext cx="5999954" cy="6510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Save/Cancel options for database transactions</a:t>
            </a:r>
            <a:endParaRPr lang="en-US" sz="1600" dirty="0"/>
          </a:p>
        </p:txBody>
      </p:sp>
      <p:sp>
        <p:nvSpPr>
          <p:cNvPr id="11" name="Text 7"/>
          <p:cNvSpPr/>
          <p:nvPr/>
        </p:nvSpPr>
        <p:spPr>
          <a:xfrm>
            <a:off x="6283483" y="6173946"/>
            <a:ext cx="7468553" cy="6510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This specialized interface empowers artists with streamlined content creation tools alongside standard account management capabilities.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54697560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837724" y="1061442"/>
            <a:ext cx="4224338" cy="528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Song Upload System</a:t>
            </a:r>
            <a:endParaRPr lang="en-US" sz="3300" dirty="0"/>
          </a:p>
        </p:txBody>
      </p:sp>
      <p:sp>
        <p:nvSpPr>
          <p:cNvPr id="4" name="Shape 1"/>
          <p:cNvSpPr/>
          <p:nvPr/>
        </p:nvSpPr>
        <p:spPr>
          <a:xfrm>
            <a:off x="1039654" y="1858685"/>
            <a:ext cx="22860" cy="4533067"/>
          </a:xfrm>
          <a:prstGeom prst="roundRect">
            <a:avLst>
              <a:gd name="adj" fmla="val 1178056"/>
            </a:avLst>
          </a:prstGeom>
          <a:solidFill>
            <a:srgbClr val="FFFFFF">
              <a:alpha val="24000"/>
            </a:srgbClr>
          </a:solidFill>
          <a:ln/>
        </p:spPr>
      </p:sp>
      <p:sp>
        <p:nvSpPr>
          <p:cNvPr id="5" name="Shape 2"/>
          <p:cNvSpPr/>
          <p:nvPr/>
        </p:nvSpPr>
        <p:spPr>
          <a:xfrm>
            <a:off x="1218724" y="2049185"/>
            <a:ext cx="538520" cy="22860"/>
          </a:xfrm>
          <a:prstGeom prst="roundRect">
            <a:avLst>
              <a:gd name="adj" fmla="val 1178056"/>
            </a:avLst>
          </a:prstGeom>
          <a:solidFill>
            <a:srgbClr val="F2B42D"/>
          </a:solidFill>
          <a:ln/>
        </p:spPr>
      </p:sp>
      <p:sp>
        <p:nvSpPr>
          <p:cNvPr id="6" name="Shape 3"/>
          <p:cNvSpPr/>
          <p:nvPr/>
        </p:nvSpPr>
        <p:spPr>
          <a:xfrm>
            <a:off x="837724" y="1858685"/>
            <a:ext cx="403860" cy="403860"/>
          </a:xfrm>
          <a:prstGeom prst="roundRect">
            <a:avLst>
              <a:gd name="adj" fmla="val 66682"/>
            </a:avLst>
          </a:prstGeom>
          <a:solidFill>
            <a:srgbClr val="00002E"/>
          </a:solidFill>
          <a:ln w="15240">
            <a:solidFill>
              <a:srgbClr val="F2B42D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912971" y="1902202"/>
            <a:ext cx="253365" cy="316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19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1</a:t>
            </a:r>
            <a:endParaRPr lang="en-US" sz="1950" dirty="0"/>
          </a:p>
        </p:txBody>
      </p:sp>
      <p:sp>
        <p:nvSpPr>
          <p:cNvPr id="8" name="Text 5"/>
          <p:cNvSpPr/>
          <p:nvPr/>
        </p:nvSpPr>
        <p:spPr>
          <a:xfrm>
            <a:off x="1937266" y="1920359"/>
            <a:ext cx="2112169" cy="263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Access Control</a:t>
            </a:r>
            <a:endParaRPr lang="en-US" sz="1650" dirty="0"/>
          </a:p>
        </p:txBody>
      </p:sp>
      <p:sp>
        <p:nvSpPr>
          <p:cNvPr id="9" name="Text 6"/>
          <p:cNvSpPr/>
          <p:nvPr/>
        </p:nvSpPr>
        <p:spPr>
          <a:xfrm>
            <a:off x="1937266" y="2291953"/>
            <a:ext cx="6369010" cy="5743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Only verified artist accounts can reach the upload interface, maintaining content quality standards.</a:t>
            </a:r>
            <a:endParaRPr lang="en-US" sz="1400" dirty="0"/>
          </a:p>
        </p:txBody>
      </p:sp>
      <p:sp>
        <p:nvSpPr>
          <p:cNvPr id="10" name="Shape 7"/>
          <p:cNvSpPr/>
          <p:nvPr/>
        </p:nvSpPr>
        <p:spPr>
          <a:xfrm>
            <a:off x="1218724" y="3415784"/>
            <a:ext cx="538520" cy="22860"/>
          </a:xfrm>
          <a:prstGeom prst="roundRect">
            <a:avLst>
              <a:gd name="adj" fmla="val 1178056"/>
            </a:avLst>
          </a:prstGeom>
          <a:solidFill>
            <a:srgbClr val="D7425E"/>
          </a:solidFill>
          <a:ln/>
        </p:spPr>
      </p:sp>
      <p:sp>
        <p:nvSpPr>
          <p:cNvPr id="11" name="Shape 8"/>
          <p:cNvSpPr/>
          <p:nvPr/>
        </p:nvSpPr>
        <p:spPr>
          <a:xfrm>
            <a:off x="837724" y="3225284"/>
            <a:ext cx="403860" cy="403860"/>
          </a:xfrm>
          <a:prstGeom prst="roundRect">
            <a:avLst>
              <a:gd name="adj" fmla="val 66682"/>
            </a:avLst>
          </a:prstGeom>
          <a:solidFill>
            <a:srgbClr val="00002E"/>
          </a:solidFill>
          <a:ln w="15240">
            <a:solidFill>
              <a:srgbClr val="D7425E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912971" y="3268801"/>
            <a:ext cx="253365" cy="316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19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2</a:t>
            </a:r>
            <a:endParaRPr lang="en-US" sz="1950" dirty="0"/>
          </a:p>
        </p:txBody>
      </p:sp>
      <p:sp>
        <p:nvSpPr>
          <p:cNvPr id="13" name="Text 10"/>
          <p:cNvSpPr/>
          <p:nvPr/>
        </p:nvSpPr>
        <p:spPr>
          <a:xfrm>
            <a:off x="1937266" y="3286958"/>
            <a:ext cx="2112169" cy="263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Metadata Entry</a:t>
            </a:r>
            <a:endParaRPr lang="en-US" sz="1650" dirty="0"/>
          </a:p>
        </p:txBody>
      </p:sp>
      <p:sp>
        <p:nvSpPr>
          <p:cNvPr id="14" name="Text 11"/>
          <p:cNvSpPr/>
          <p:nvPr/>
        </p:nvSpPr>
        <p:spPr>
          <a:xfrm>
            <a:off x="1937266" y="3658553"/>
            <a:ext cx="6369010" cy="287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Artists input song title and select cover artwork from their local file system.</a:t>
            </a:r>
            <a:endParaRPr lang="en-US" sz="1400" dirty="0"/>
          </a:p>
        </p:txBody>
      </p:sp>
      <p:sp>
        <p:nvSpPr>
          <p:cNvPr id="15" name="Shape 12"/>
          <p:cNvSpPr/>
          <p:nvPr/>
        </p:nvSpPr>
        <p:spPr>
          <a:xfrm>
            <a:off x="1218724" y="4495205"/>
            <a:ext cx="538520" cy="22860"/>
          </a:xfrm>
          <a:prstGeom prst="roundRect">
            <a:avLst>
              <a:gd name="adj" fmla="val 1178056"/>
            </a:avLst>
          </a:prstGeom>
          <a:solidFill>
            <a:srgbClr val="DD785E"/>
          </a:solidFill>
          <a:ln/>
        </p:spPr>
      </p:sp>
      <p:sp>
        <p:nvSpPr>
          <p:cNvPr id="16" name="Shape 13"/>
          <p:cNvSpPr/>
          <p:nvPr/>
        </p:nvSpPr>
        <p:spPr>
          <a:xfrm>
            <a:off x="837724" y="4304705"/>
            <a:ext cx="403860" cy="403860"/>
          </a:xfrm>
          <a:prstGeom prst="roundRect">
            <a:avLst>
              <a:gd name="adj" fmla="val 66682"/>
            </a:avLst>
          </a:prstGeom>
          <a:solidFill>
            <a:srgbClr val="00002E"/>
          </a:solidFill>
          <a:ln w="15240">
            <a:solidFill>
              <a:srgbClr val="DD785E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912971" y="4348222"/>
            <a:ext cx="253365" cy="316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19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3</a:t>
            </a:r>
            <a:endParaRPr lang="en-US" sz="1950" dirty="0"/>
          </a:p>
        </p:txBody>
      </p:sp>
      <p:sp>
        <p:nvSpPr>
          <p:cNvPr id="18" name="Text 15"/>
          <p:cNvSpPr/>
          <p:nvPr/>
        </p:nvSpPr>
        <p:spPr>
          <a:xfrm>
            <a:off x="1937266" y="4366379"/>
            <a:ext cx="2112169" cy="263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Audio Selection</a:t>
            </a:r>
            <a:endParaRPr lang="en-US" sz="1650" dirty="0"/>
          </a:p>
        </p:txBody>
      </p:sp>
      <p:sp>
        <p:nvSpPr>
          <p:cNvPr id="19" name="Text 16"/>
          <p:cNvSpPr/>
          <p:nvPr/>
        </p:nvSpPr>
        <p:spPr>
          <a:xfrm>
            <a:off x="1937266" y="4737973"/>
            <a:ext cx="6369010" cy="287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Choose and attach the audio file to be uploaded to the platform database.</a:t>
            </a:r>
            <a:endParaRPr lang="en-US" sz="1400" dirty="0"/>
          </a:p>
        </p:txBody>
      </p:sp>
      <p:sp>
        <p:nvSpPr>
          <p:cNvPr id="20" name="Shape 17"/>
          <p:cNvSpPr/>
          <p:nvPr/>
        </p:nvSpPr>
        <p:spPr>
          <a:xfrm>
            <a:off x="1218724" y="5574625"/>
            <a:ext cx="538520" cy="22860"/>
          </a:xfrm>
          <a:prstGeom prst="roundRect">
            <a:avLst>
              <a:gd name="adj" fmla="val 1178056"/>
            </a:avLst>
          </a:prstGeom>
          <a:solidFill>
            <a:srgbClr val="48A8E2"/>
          </a:solidFill>
          <a:ln/>
        </p:spPr>
      </p:sp>
      <p:sp>
        <p:nvSpPr>
          <p:cNvPr id="21" name="Shape 18"/>
          <p:cNvSpPr/>
          <p:nvPr/>
        </p:nvSpPr>
        <p:spPr>
          <a:xfrm>
            <a:off x="837724" y="5384125"/>
            <a:ext cx="403860" cy="403860"/>
          </a:xfrm>
          <a:prstGeom prst="roundRect">
            <a:avLst>
              <a:gd name="adj" fmla="val 66682"/>
            </a:avLst>
          </a:prstGeom>
          <a:solidFill>
            <a:srgbClr val="00002E"/>
          </a:solidFill>
          <a:ln w="15240">
            <a:solidFill>
              <a:srgbClr val="48A8E2"/>
            </a:solidFill>
            <a:prstDash val="solid"/>
          </a:ln>
        </p:spPr>
      </p:sp>
      <p:sp>
        <p:nvSpPr>
          <p:cNvPr id="22" name="Text 19"/>
          <p:cNvSpPr/>
          <p:nvPr/>
        </p:nvSpPr>
        <p:spPr>
          <a:xfrm>
            <a:off x="912971" y="5427643"/>
            <a:ext cx="253365" cy="316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19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4</a:t>
            </a:r>
            <a:endParaRPr lang="en-US" sz="1950" dirty="0"/>
          </a:p>
        </p:txBody>
      </p:sp>
      <p:sp>
        <p:nvSpPr>
          <p:cNvPr id="23" name="Text 20"/>
          <p:cNvSpPr/>
          <p:nvPr/>
        </p:nvSpPr>
        <p:spPr>
          <a:xfrm>
            <a:off x="1937266" y="5445800"/>
            <a:ext cx="2112169" cy="263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Publication</a:t>
            </a:r>
            <a:endParaRPr lang="en-US" sz="1650" dirty="0"/>
          </a:p>
        </p:txBody>
      </p:sp>
      <p:sp>
        <p:nvSpPr>
          <p:cNvPr id="24" name="Text 21"/>
          <p:cNvSpPr/>
          <p:nvPr/>
        </p:nvSpPr>
        <p:spPr>
          <a:xfrm>
            <a:off x="1937266" y="5817394"/>
            <a:ext cx="6369010" cy="5743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Upload button processes and stores the complete song package, making it immediately available.</a:t>
            </a:r>
            <a:endParaRPr lang="en-US" sz="1400" dirty="0"/>
          </a:p>
        </p:txBody>
      </p:sp>
      <p:sp>
        <p:nvSpPr>
          <p:cNvPr id="25" name="Text 22"/>
          <p:cNvSpPr/>
          <p:nvPr/>
        </p:nvSpPr>
        <p:spPr>
          <a:xfrm>
            <a:off x="837724" y="6593681"/>
            <a:ext cx="7468553" cy="5743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This </a:t>
            </a:r>
            <a:r>
              <a:rPr lang="en-US" sz="1400" dirty="0">
                <a:solidFill>
                  <a:srgbClr val="EF9C82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role-restricted upload system</a:t>
            </a:r>
            <a:r>
              <a:rPr lang="en-US" sz="14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ensures only authorized artists can contribute content while maintaining a straightforward submission workflow.</a:t>
            </a:r>
            <a:endParaRPr lang="en-US" sz="1400" dirty="0"/>
          </a:p>
        </p:txBody>
      </p:sp>
      <p:pic>
        <p:nvPicPr>
          <p:cNvPr id="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20" r="26255"/>
          <a:stretch/>
        </p:blipFill>
        <p:spPr bwMode="auto">
          <a:xfrm>
            <a:off x="8707120" y="931952"/>
            <a:ext cx="4907280" cy="6001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5451036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898327"/>
            <a:ext cx="12776597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Introducing Spotiy: Your Complete Music Platform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2176701"/>
            <a:ext cx="7539395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Today, we're excited to present </a:t>
            </a:r>
            <a:r>
              <a:rPr lang="en-US" sz="18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Spotiy</a:t>
            </a: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, a feature-rich Windows music application developed by our team. This platform delivers a complete music streaming experience with powerful capabilities for all user types.</a:t>
            </a:r>
            <a:endParaRPr lang="en-US" sz="1850" dirty="0"/>
          </a:p>
        </p:txBody>
      </p:sp>
      <p:sp>
        <p:nvSpPr>
          <p:cNvPr id="4" name="Text 2"/>
          <p:cNvSpPr/>
          <p:nvPr/>
        </p:nvSpPr>
        <p:spPr>
          <a:xfrm>
            <a:off x="837724" y="356508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Core Features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837724" y="4156353"/>
            <a:ext cx="753939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User Experience:</a:t>
            </a: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Stream music, create accounts, and manage favorite songs seamlessly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837724" y="5006102"/>
            <a:ext cx="753939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Artist Portal:</a:t>
            </a: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Musicians can upload and manage their original content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837724" y="5472827"/>
            <a:ext cx="753939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Admin Control:</a:t>
            </a: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Comprehensive user management including ban/unban functionality</a:t>
            </a:r>
            <a:endParaRPr lang="en-US" sz="1850" dirty="0"/>
          </a:p>
        </p:txBody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8621" y="2230517"/>
            <a:ext cx="4831556" cy="4831556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1652" y="653415"/>
            <a:ext cx="4193262" cy="524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00"/>
              </a:lnSpc>
              <a:buNone/>
            </a:pPr>
            <a:r>
              <a:rPr lang="en-US" sz="33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Artist Detail View</a:t>
            </a:r>
            <a:endParaRPr lang="en-US" sz="33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652" y="1278778"/>
            <a:ext cx="10191948" cy="557124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31652" y="7050405"/>
            <a:ext cx="12967097" cy="5703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This comprehensive artist page consolidates </a:t>
            </a:r>
            <a:r>
              <a:rPr lang="en-US" sz="1400" dirty="0">
                <a:solidFill>
                  <a:srgbClr val="EF9C82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profile information, biography, and complete catalog</a:t>
            </a:r>
            <a:r>
              <a:rPr lang="en-US" sz="14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in a unified, explorable interface that enhances music discovery and artist engagement.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9514712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1652" y="653415"/>
            <a:ext cx="4193262" cy="524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00"/>
              </a:lnSpc>
              <a:buNone/>
            </a:pPr>
            <a:r>
              <a:rPr lang="en-US" sz="3300" dirty="0" smtClean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</a:t>
            </a:r>
            <a:r>
              <a:rPr lang="tr-TR" sz="3300" dirty="0" err="1" smtClean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bout</a:t>
            </a:r>
            <a:r>
              <a:rPr lang="tr-TR" sz="3300" dirty="0" smtClean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 Us</a:t>
            </a:r>
            <a:endParaRPr lang="en-US" sz="3300" dirty="0"/>
          </a:p>
        </p:txBody>
      </p:sp>
      <p:sp>
        <p:nvSpPr>
          <p:cNvPr id="4" name="Text 1"/>
          <p:cNvSpPr/>
          <p:nvPr/>
        </p:nvSpPr>
        <p:spPr>
          <a:xfrm>
            <a:off x="831651" y="6908165"/>
            <a:ext cx="12967097" cy="9759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sz="1400" dirty="0" smtClean="0">
                <a:solidFill>
                  <a:schemeClr val="bg1"/>
                </a:solidFill>
                <a:latin typeface="Nunito Semi Bold" panose="020B0604020202020204" charset="-94"/>
              </a:rPr>
              <a:t>This is the About Us page of our application.</a:t>
            </a:r>
            <a:br>
              <a:rPr lang="en-US" sz="1400" dirty="0" smtClean="0">
                <a:solidFill>
                  <a:schemeClr val="bg1"/>
                </a:solidFill>
                <a:latin typeface="Nunito Semi Bold" panose="020B0604020202020204" charset="-94"/>
              </a:rPr>
            </a:br>
            <a:r>
              <a:rPr lang="en-US" sz="1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Nunito Semi Bold" panose="020B0604020202020204" charset="-94"/>
              </a:rPr>
              <a:t>On this screen, we introduce the developers of the </a:t>
            </a:r>
            <a:r>
              <a:rPr lang="en-US" sz="1400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Nunito Semi Bold" panose="020B0604020202020204" charset="-94"/>
              </a:rPr>
              <a:t>Spotiy</a:t>
            </a:r>
            <a:r>
              <a:rPr lang="en-US" sz="1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Nunito Semi Bold" panose="020B0604020202020204" charset="-94"/>
              </a:rPr>
              <a:t> project.</a:t>
            </a:r>
            <a:r>
              <a:rPr lang="en-US" sz="1400" dirty="0" smtClean="0">
                <a:solidFill>
                  <a:schemeClr val="bg1"/>
                </a:solidFill>
                <a:latin typeface="Nunito Semi Bold" panose="020B0604020202020204" charset="-94"/>
              </a:rPr>
              <a:t/>
            </a:r>
            <a:br>
              <a:rPr lang="en-US" sz="1400" dirty="0" smtClean="0">
                <a:solidFill>
                  <a:schemeClr val="bg1"/>
                </a:solidFill>
                <a:latin typeface="Nunito Semi Bold" panose="020B0604020202020204" charset="-94"/>
              </a:rPr>
            </a:br>
            <a:r>
              <a:rPr lang="en-US" sz="1400" dirty="0" smtClean="0">
                <a:solidFill>
                  <a:schemeClr val="bg1"/>
                </a:solidFill>
                <a:latin typeface="Nunito Semi Bold" panose="020B0604020202020204" charset="-94"/>
              </a:rPr>
              <a:t>It displays the names, student numbers, and photos of the team members.</a:t>
            </a:r>
            <a:br>
              <a:rPr lang="en-US" sz="1400" dirty="0" smtClean="0">
                <a:solidFill>
                  <a:schemeClr val="bg1"/>
                </a:solidFill>
                <a:latin typeface="Nunito Semi Bold" panose="020B0604020202020204" charset="-94"/>
              </a:rPr>
            </a:br>
            <a:r>
              <a:rPr lang="en-US" sz="1400" dirty="0" smtClean="0">
                <a:solidFill>
                  <a:schemeClr val="bg1"/>
                </a:solidFill>
                <a:latin typeface="Nunito Semi Bold" panose="020B0604020202020204" charset="-94"/>
              </a:rPr>
              <a:t>This page provides information about who developed the application and adds transparency and identity to the project.</a:t>
            </a:r>
            <a:endParaRPr lang="en-US" sz="1400" dirty="0">
              <a:solidFill>
                <a:schemeClr val="bg1"/>
              </a:solidFill>
              <a:latin typeface="Nunito Semi Bold" panose="020B0604020202020204" charset="-94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652" y="1675550"/>
            <a:ext cx="9809048" cy="50501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7877327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737116"/>
            <a:ext cx="10972205" cy="5984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Database Architecture: Entity-Relationship Design</a:t>
            </a:r>
            <a:endParaRPr lang="en-US" sz="3750" dirty="0"/>
          </a:p>
        </p:txBody>
      </p:sp>
      <p:sp>
        <p:nvSpPr>
          <p:cNvPr id="3" name="Text 1"/>
          <p:cNvSpPr/>
          <p:nvPr/>
        </p:nvSpPr>
        <p:spPr>
          <a:xfrm>
            <a:off x="837724" y="1742361"/>
            <a:ext cx="12954952" cy="6510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Our application leverages </a:t>
            </a:r>
            <a:r>
              <a:rPr lang="en-US" sz="160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MySQL</a:t>
            </a:r>
            <a:r>
              <a:rPr lang="en-US" sz="16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for robust data management. The database architecture consists of five interconnected tables that handle user authentication, artist profiles, music content, and playlist management.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837724" y="2622233"/>
            <a:ext cx="4182666" cy="2440186"/>
          </a:xfrm>
          <a:prstGeom prst="roundRect">
            <a:avLst>
              <a:gd name="adj" fmla="val 12508"/>
            </a:avLst>
          </a:prstGeom>
          <a:solidFill>
            <a:srgbClr val="00002E"/>
          </a:solidFill>
          <a:ln w="22860">
            <a:solidFill>
              <a:srgbClr val="F2B42D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1063943" y="2848451"/>
            <a:ext cx="2393752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kullanicilar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1063943" y="3269694"/>
            <a:ext cx="3730228" cy="325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Primary Key:</a:t>
            </a:r>
            <a:r>
              <a:rPr lang="en-US" sz="16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KullaniciID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1063943" y="3717250"/>
            <a:ext cx="3730228" cy="325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AdSoyad, Email, Sifre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1063943" y="4113967"/>
            <a:ext cx="3730228" cy="325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Rol, Durum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1063943" y="4510683"/>
            <a:ext cx="3730228" cy="325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userPhoto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5223748" y="2622233"/>
            <a:ext cx="4182785" cy="2440186"/>
          </a:xfrm>
          <a:prstGeom prst="roundRect">
            <a:avLst>
              <a:gd name="adj" fmla="val 12508"/>
            </a:avLst>
          </a:prstGeom>
          <a:solidFill>
            <a:srgbClr val="00002E"/>
          </a:solidFill>
          <a:ln w="22860">
            <a:solidFill>
              <a:srgbClr val="D7425E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5449967" y="2848451"/>
            <a:ext cx="2393752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Sanatcilar</a:t>
            </a:r>
            <a:endParaRPr lang="en-US" sz="1850" dirty="0"/>
          </a:p>
        </p:txBody>
      </p:sp>
      <p:sp>
        <p:nvSpPr>
          <p:cNvPr id="12" name="Text 10"/>
          <p:cNvSpPr/>
          <p:nvPr/>
        </p:nvSpPr>
        <p:spPr>
          <a:xfrm>
            <a:off x="5449967" y="3269694"/>
            <a:ext cx="3730347" cy="325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Keys:</a:t>
            </a:r>
            <a:r>
              <a:rPr lang="en-US" sz="16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SanatciID, KullaniciID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5449967" y="3717250"/>
            <a:ext cx="3730347" cy="325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OnayDurumu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5449967" y="4113967"/>
            <a:ext cx="3730347" cy="325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SarkiSayisi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5449967" y="4510683"/>
            <a:ext cx="3730347" cy="325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Biyografi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9609892" y="2622233"/>
            <a:ext cx="4182785" cy="2440186"/>
          </a:xfrm>
          <a:prstGeom prst="roundRect">
            <a:avLst>
              <a:gd name="adj" fmla="val 12508"/>
            </a:avLst>
          </a:prstGeom>
          <a:solidFill>
            <a:srgbClr val="00002E"/>
          </a:solidFill>
          <a:ln w="22860">
            <a:solidFill>
              <a:srgbClr val="DD785E"/>
            </a:solidFill>
            <a:prstDash val="solid"/>
          </a:ln>
        </p:spPr>
      </p:sp>
      <p:sp>
        <p:nvSpPr>
          <p:cNvPr id="17" name="Text 15"/>
          <p:cNvSpPr/>
          <p:nvPr/>
        </p:nvSpPr>
        <p:spPr>
          <a:xfrm>
            <a:off x="9836110" y="2848451"/>
            <a:ext cx="2393752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muzikler</a:t>
            </a:r>
            <a:endParaRPr lang="en-US" sz="1850" dirty="0"/>
          </a:p>
        </p:txBody>
      </p:sp>
      <p:sp>
        <p:nvSpPr>
          <p:cNvPr id="18" name="Text 16"/>
          <p:cNvSpPr/>
          <p:nvPr/>
        </p:nvSpPr>
        <p:spPr>
          <a:xfrm>
            <a:off x="9836110" y="3269694"/>
            <a:ext cx="3730347" cy="325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Keys:</a:t>
            </a:r>
            <a:r>
              <a:rPr lang="en-US" sz="16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MuzikID, SanatciID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9836110" y="3717250"/>
            <a:ext cx="3730347" cy="325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SanatciAdi, SarkiAdi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9836110" y="4113967"/>
            <a:ext cx="3730347" cy="325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SarkiSozleri, Uzunluk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9836110" y="4510683"/>
            <a:ext cx="3730347" cy="325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Tarih, UrlToken, Pictures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837724" y="5291257"/>
            <a:ext cx="6375797" cy="1646753"/>
          </a:xfrm>
          <a:prstGeom prst="roundRect">
            <a:avLst>
              <a:gd name="adj" fmla="val 18534"/>
            </a:avLst>
          </a:prstGeom>
          <a:solidFill>
            <a:srgbClr val="00002E">
              <a:alpha val="75000"/>
            </a:srgbClr>
          </a:solidFill>
          <a:ln w="22860">
            <a:solidFill>
              <a:srgbClr val="F2B42D"/>
            </a:solidFill>
            <a:prstDash val="solid"/>
          </a:ln>
        </p:spPr>
      </p:sp>
      <p:sp>
        <p:nvSpPr>
          <p:cNvPr id="23" name="Text 21"/>
          <p:cNvSpPr/>
          <p:nvPr/>
        </p:nvSpPr>
        <p:spPr>
          <a:xfrm>
            <a:off x="1063943" y="5517475"/>
            <a:ext cx="2393752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listeler</a:t>
            </a:r>
            <a:endParaRPr lang="en-US" sz="1850" dirty="0"/>
          </a:p>
        </p:txBody>
      </p:sp>
      <p:sp>
        <p:nvSpPr>
          <p:cNvPr id="24" name="Text 22"/>
          <p:cNvSpPr/>
          <p:nvPr/>
        </p:nvSpPr>
        <p:spPr>
          <a:xfrm>
            <a:off x="1063943" y="5938718"/>
            <a:ext cx="5923359" cy="325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Keys:</a:t>
            </a:r>
            <a:r>
              <a:rPr lang="en-US" sz="16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ListeID, KullaniciID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1063943" y="6386274"/>
            <a:ext cx="5923359" cy="325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Ad, Gorunurluk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7416879" y="5291257"/>
            <a:ext cx="6375797" cy="1646753"/>
          </a:xfrm>
          <a:prstGeom prst="roundRect">
            <a:avLst>
              <a:gd name="adj" fmla="val 18534"/>
            </a:avLst>
          </a:prstGeom>
          <a:solidFill>
            <a:srgbClr val="00002E">
              <a:alpha val="75000"/>
            </a:srgbClr>
          </a:solidFill>
          <a:ln w="22860">
            <a:solidFill>
              <a:srgbClr val="D7425E"/>
            </a:solidFill>
            <a:prstDash val="solid"/>
          </a:ln>
        </p:spPr>
      </p:sp>
      <p:sp>
        <p:nvSpPr>
          <p:cNvPr id="27" name="Text 25"/>
          <p:cNvSpPr/>
          <p:nvPr/>
        </p:nvSpPr>
        <p:spPr>
          <a:xfrm>
            <a:off x="7643098" y="5517475"/>
            <a:ext cx="2393752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playlistmusic</a:t>
            </a:r>
            <a:endParaRPr lang="en-US" sz="1850" dirty="0"/>
          </a:p>
        </p:txBody>
      </p:sp>
      <p:sp>
        <p:nvSpPr>
          <p:cNvPr id="28" name="Text 26"/>
          <p:cNvSpPr/>
          <p:nvPr/>
        </p:nvSpPr>
        <p:spPr>
          <a:xfrm>
            <a:off x="7643098" y="5938718"/>
            <a:ext cx="5923359" cy="325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Composite Keys:</a:t>
            </a:r>
            <a:r>
              <a:rPr lang="en-US" sz="16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ListeID, KullaniciID, MuzikID</a:t>
            </a: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7643098" y="6386274"/>
            <a:ext cx="5923359" cy="325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SiraNo</a:t>
            </a: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837724" y="7166848"/>
            <a:ext cx="12954952" cy="325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Next, let's examine the SQL implementation for each table to understand how data is structured and stored.</a:t>
            </a:r>
            <a:endParaRPr lang="en-US" sz="1600" dirty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34449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94239" y="634722"/>
            <a:ext cx="7528322" cy="9503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700"/>
              </a:lnSpc>
              <a:buNone/>
            </a:pPr>
            <a:r>
              <a:rPr lang="en-US" sz="29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Kullanicilar Table: User Management Foundation</a:t>
            </a:r>
            <a:endParaRPr lang="en-US" sz="2950" dirty="0"/>
          </a:p>
        </p:txBody>
      </p:sp>
      <p:sp>
        <p:nvSpPr>
          <p:cNvPr id="4" name="Text 1"/>
          <p:cNvSpPr/>
          <p:nvPr/>
        </p:nvSpPr>
        <p:spPr>
          <a:xfrm>
            <a:off x="6294239" y="1827371"/>
            <a:ext cx="7528322" cy="5169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The </a:t>
            </a:r>
            <a:r>
              <a:rPr lang="en-US" sz="12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kullanicilar</a:t>
            </a:r>
            <a:r>
              <a:rPr lang="en-US" sz="12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(users) table serves as the core authentication and user profile management system. It stores essential user credentials, role assignments, and account status information.</a:t>
            </a:r>
            <a:endParaRPr lang="en-US" sz="12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4239" y="2526030"/>
            <a:ext cx="5269825" cy="1986677"/>
          </a:xfrm>
          <a:prstGeom prst="rect">
            <a:avLst/>
          </a:prstGeom>
        </p:spPr>
      </p:pic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9531" y="4999195"/>
            <a:ext cx="4348869" cy="1459231"/>
          </a:xfrm>
          <a:prstGeom prst="rect">
            <a:avLst/>
          </a:prstGeom>
        </p:spPr>
      </p:pic>
      <p:pic>
        <p:nvPicPr>
          <p:cNvPr id="7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1177" y="6891333"/>
            <a:ext cx="2496979" cy="632817"/>
          </a:xfrm>
          <a:prstGeom prst="rect">
            <a:avLst/>
          </a:prstGeom>
        </p:spPr>
      </p:pic>
      <p:sp>
        <p:nvSpPr>
          <p:cNvPr id="8" name="Text 2"/>
          <p:cNvSpPr/>
          <p:nvPr/>
        </p:nvSpPr>
        <p:spPr>
          <a:xfrm>
            <a:off x="10263068" y="4855964"/>
            <a:ext cx="1900952" cy="237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Key Features</a:t>
            </a:r>
            <a:endParaRPr lang="en-US" sz="1450" dirty="0"/>
          </a:p>
        </p:txBody>
      </p:sp>
      <p:sp>
        <p:nvSpPr>
          <p:cNvPr id="9" name="Text 3"/>
          <p:cNvSpPr/>
          <p:nvPr/>
        </p:nvSpPr>
        <p:spPr>
          <a:xfrm>
            <a:off x="10263068" y="5255181"/>
            <a:ext cx="3567113" cy="258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2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Auto-increment ID:</a:t>
            </a:r>
            <a:r>
              <a:rPr lang="en-US" sz="12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Primary key generation</a:t>
            </a:r>
            <a:endParaRPr lang="en-US" sz="1250" dirty="0"/>
          </a:p>
        </p:txBody>
      </p:sp>
      <p:sp>
        <p:nvSpPr>
          <p:cNvPr id="10" name="Text 4"/>
          <p:cNvSpPr/>
          <p:nvPr/>
        </p:nvSpPr>
        <p:spPr>
          <a:xfrm>
            <a:off x="10263068" y="5570101"/>
            <a:ext cx="3567113" cy="258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2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Unique Email:</a:t>
            </a:r>
            <a:r>
              <a:rPr lang="en-US" sz="12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Prevents duplicate accounts</a:t>
            </a:r>
            <a:endParaRPr lang="en-US" sz="1250" dirty="0"/>
          </a:p>
        </p:txBody>
      </p:sp>
      <p:sp>
        <p:nvSpPr>
          <p:cNvPr id="11" name="Text 5"/>
          <p:cNvSpPr/>
          <p:nvPr/>
        </p:nvSpPr>
        <p:spPr>
          <a:xfrm>
            <a:off x="10263068" y="5885021"/>
            <a:ext cx="3567113" cy="5169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2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Role Management:</a:t>
            </a:r>
            <a:r>
              <a:rPr lang="en-US" sz="12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User, Artist, Admin classifications</a:t>
            </a:r>
            <a:endParaRPr lang="en-US" sz="1250" dirty="0"/>
          </a:p>
        </p:txBody>
      </p:sp>
      <p:sp>
        <p:nvSpPr>
          <p:cNvPr id="12" name="Text 6"/>
          <p:cNvSpPr/>
          <p:nvPr/>
        </p:nvSpPr>
        <p:spPr>
          <a:xfrm>
            <a:off x="10263068" y="6458426"/>
            <a:ext cx="3567113" cy="258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2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Status Control:</a:t>
            </a:r>
            <a:r>
              <a:rPr lang="en-US" sz="12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Active/Banned state tracking</a:t>
            </a:r>
            <a:endParaRPr lang="en-US" sz="12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63068" y="6898600"/>
            <a:ext cx="2496979" cy="629483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072872"/>
            <a:ext cx="7306508" cy="528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Sanatcilar Table: Artist Profile System</a:t>
            </a:r>
            <a:endParaRPr lang="en-US" sz="3300" dirty="0"/>
          </a:p>
        </p:txBody>
      </p:sp>
      <p:sp>
        <p:nvSpPr>
          <p:cNvPr id="3" name="Text 1"/>
          <p:cNvSpPr/>
          <p:nvPr/>
        </p:nvSpPr>
        <p:spPr>
          <a:xfrm>
            <a:off x="837724" y="1870115"/>
            <a:ext cx="12954952" cy="5743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The </a:t>
            </a:r>
            <a:r>
              <a:rPr lang="en-US" sz="140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Sanatcilar</a:t>
            </a:r>
            <a:r>
              <a:rPr lang="en-US" sz="14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(artists) table extends user functionality for musicians. It maintains approval status, tracks uploaded content, and stores artist biographies—essential for content creators on the platform.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837724" y="2646402"/>
            <a:ext cx="179427" cy="2243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Nunito Light" pitchFamily="34" charset="0"/>
                <a:ea typeface="Nunito Light" pitchFamily="34" charset="-122"/>
                <a:cs typeface="Nunito Light" pitchFamily="34" charset="-120"/>
              </a:rPr>
              <a:t>01</a:t>
            </a:r>
            <a:endParaRPr lang="en-US" sz="1400" dirty="0"/>
          </a:p>
        </p:txBody>
      </p:sp>
      <p:sp>
        <p:nvSpPr>
          <p:cNvPr id="5" name="Shape 3"/>
          <p:cNvSpPr/>
          <p:nvPr/>
        </p:nvSpPr>
        <p:spPr>
          <a:xfrm>
            <a:off x="837724" y="2928461"/>
            <a:ext cx="4198620" cy="22860"/>
          </a:xfrm>
          <a:prstGeom prst="rect">
            <a:avLst/>
          </a:prstGeom>
          <a:solidFill>
            <a:srgbClr val="F2B42D"/>
          </a:solidFill>
          <a:ln/>
        </p:spPr>
      </p:sp>
      <p:sp>
        <p:nvSpPr>
          <p:cNvPr id="6" name="Text 4"/>
          <p:cNvSpPr/>
          <p:nvPr/>
        </p:nvSpPr>
        <p:spPr>
          <a:xfrm>
            <a:off x="837724" y="3063835"/>
            <a:ext cx="2390061" cy="263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Foreign Key Relationship</a:t>
            </a:r>
            <a:endParaRPr lang="en-US" sz="1650" dirty="0"/>
          </a:p>
        </p:txBody>
      </p:sp>
      <p:sp>
        <p:nvSpPr>
          <p:cNvPr id="7" name="Text 5"/>
          <p:cNvSpPr/>
          <p:nvPr/>
        </p:nvSpPr>
        <p:spPr>
          <a:xfrm>
            <a:off x="837724" y="3435429"/>
            <a:ext cx="4198620" cy="5743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Links to kullanicilar table via KullaniciID for seamless user-artist association</a:t>
            </a:r>
            <a:endParaRPr lang="en-US" sz="1400" dirty="0"/>
          </a:p>
        </p:txBody>
      </p:sp>
      <p:sp>
        <p:nvSpPr>
          <p:cNvPr id="8" name="Text 6"/>
          <p:cNvSpPr/>
          <p:nvPr/>
        </p:nvSpPr>
        <p:spPr>
          <a:xfrm>
            <a:off x="5215771" y="2646402"/>
            <a:ext cx="179427" cy="2243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Nunito Light" pitchFamily="34" charset="0"/>
                <a:ea typeface="Nunito Light" pitchFamily="34" charset="-122"/>
                <a:cs typeface="Nunito Light" pitchFamily="34" charset="-120"/>
              </a:rPr>
              <a:t>02</a:t>
            </a:r>
            <a:endParaRPr lang="en-US" sz="1400" dirty="0"/>
          </a:p>
        </p:txBody>
      </p:sp>
      <p:sp>
        <p:nvSpPr>
          <p:cNvPr id="9" name="Shape 7"/>
          <p:cNvSpPr/>
          <p:nvPr/>
        </p:nvSpPr>
        <p:spPr>
          <a:xfrm>
            <a:off x="5215771" y="2928461"/>
            <a:ext cx="4198739" cy="22860"/>
          </a:xfrm>
          <a:prstGeom prst="rect">
            <a:avLst/>
          </a:prstGeom>
          <a:solidFill>
            <a:srgbClr val="D7425E"/>
          </a:solidFill>
          <a:ln/>
        </p:spPr>
      </p:sp>
      <p:sp>
        <p:nvSpPr>
          <p:cNvPr id="10" name="Text 8"/>
          <p:cNvSpPr/>
          <p:nvPr/>
        </p:nvSpPr>
        <p:spPr>
          <a:xfrm>
            <a:off x="5215771" y="3063835"/>
            <a:ext cx="2112169" cy="263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Approval Workflow</a:t>
            </a:r>
            <a:endParaRPr lang="en-US" sz="1650" dirty="0"/>
          </a:p>
        </p:txBody>
      </p:sp>
      <p:sp>
        <p:nvSpPr>
          <p:cNvPr id="11" name="Text 9"/>
          <p:cNvSpPr/>
          <p:nvPr/>
        </p:nvSpPr>
        <p:spPr>
          <a:xfrm>
            <a:off x="5215771" y="3435429"/>
            <a:ext cx="4198739" cy="5743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OnayDurumu field manages artist verification and content moderation</a:t>
            </a:r>
            <a:endParaRPr lang="en-US" sz="1400" dirty="0"/>
          </a:p>
        </p:txBody>
      </p:sp>
      <p:sp>
        <p:nvSpPr>
          <p:cNvPr id="12" name="Text 10"/>
          <p:cNvSpPr/>
          <p:nvPr/>
        </p:nvSpPr>
        <p:spPr>
          <a:xfrm>
            <a:off x="9593937" y="2646402"/>
            <a:ext cx="179427" cy="2243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Nunito Light" pitchFamily="34" charset="0"/>
                <a:ea typeface="Nunito Light" pitchFamily="34" charset="-122"/>
                <a:cs typeface="Nunito Light" pitchFamily="34" charset="-120"/>
              </a:rPr>
              <a:t>03</a:t>
            </a:r>
            <a:endParaRPr lang="en-US" sz="1400" dirty="0"/>
          </a:p>
        </p:txBody>
      </p:sp>
      <p:sp>
        <p:nvSpPr>
          <p:cNvPr id="13" name="Shape 11"/>
          <p:cNvSpPr/>
          <p:nvPr/>
        </p:nvSpPr>
        <p:spPr>
          <a:xfrm>
            <a:off x="9593937" y="2928461"/>
            <a:ext cx="4198739" cy="22860"/>
          </a:xfrm>
          <a:prstGeom prst="rect">
            <a:avLst/>
          </a:prstGeom>
          <a:solidFill>
            <a:srgbClr val="DD785E"/>
          </a:solidFill>
          <a:ln/>
        </p:spPr>
      </p:sp>
      <p:sp>
        <p:nvSpPr>
          <p:cNvPr id="14" name="Text 12"/>
          <p:cNvSpPr/>
          <p:nvPr/>
        </p:nvSpPr>
        <p:spPr>
          <a:xfrm>
            <a:off x="9593937" y="3063835"/>
            <a:ext cx="2112169" cy="263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Content Tracking</a:t>
            </a:r>
            <a:endParaRPr lang="en-US" sz="1650" dirty="0"/>
          </a:p>
        </p:txBody>
      </p:sp>
      <p:sp>
        <p:nvSpPr>
          <p:cNvPr id="15" name="Text 13"/>
          <p:cNvSpPr/>
          <p:nvPr/>
        </p:nvSpPr>
        <p:spPr>
          <a:xfrm>
            <a:off x="9593937" y="3435429"/>
            <a:ext cx="4198739" cy="5743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SarkiSayisi automatically counts uploaded songs per artist</a:t>
            </a:r>
            <a:endParaRPr lang="en-US" sz="1400" dirty="0"/>
          </a:p>
        </p:txBody>
      </p:sp>
      <p:pic>
        <p:nvPicPr>
          <p:cNvPr id="1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724" y="4214606"/>
            <a:ext cx="6784624" cy="2267392"/>
          </a:xfrm>
          <a:prstGeom prst="rect">
            <a:avLst/>
          </a:prstGeom>
        </p:spPr>
      </p:pic>
      <p:pic>
        <p:nvPicPr>
          <p:cNvPr id="1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14510" y="4877053"/>
            <a:ext cx="3770233" cy="942499"/>
          </a:xfrm>
          <a:prstGeom prst="rect">
            <a:avLst/>
          </a:prstGeom>
        </p:spPr>
      </p:pic>
      <p:pic>
        <p:nvPicPr>
          <p:cNvPr id="1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772" y="7058024"/>
            <a:ext cx="8572738" cy="635913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066800"/>
            <a:ext cx="7426285" cy="4926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50"/>
              </a:lnSpc>
              <a:buNone/>
            </a:pPr>
            <a:r>
              <a:rPr lang="en-US" sz="31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Muzikler Table: Music Content Repository</a:t>
            </a:r>
            <a:endParaRPr lang="en-US" sz="3100" dirty="0"/>
          </a:p>
        </p:txBody>
      </p:sp>
      <p:sp>
        <p:nvSpPr>
          <p:cNvPr id="4" name="Text 1"/>
          <p:cNvSpPr/>
          <p:nvPr/>
        </p:nvSpPr>
        <p:spPr>
          <a:xfrm>
            <a:off x="6324124" y="1810822"/>
            <a:ext cx="7468553" cy="8040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The </a:t>
            </a:r>
            <a:r>
              <a:rPr lang="en-US" sz="130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muzikler</a:t>
            </a:r>
            <a:r>
              <a:rPr lang="en-US" sz="13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(music) table is the heart of content storage, containing all song metadata, lyrics, audio file references, and associated artwork. Each record represents a unique track with comprehensive information.</a:t>
            </a:r>
            <a:endParaRPr lang="en-US" sz="13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4124" y="2770206"/>
            <a:ext cx="2746534" cy="1199078"/>
          </a:xfrm>
          <a:prstGeom prst="rect">
            <a:avLst/>
          </a:prstGeom>
        </p:spPr>
      </p:pic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4124" y="5917977"/>
            <a:ext cx="5421674" cy="1873659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10664309" y="2970848"/>
            <a:ext cx="1971318" cy="2464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Field Structure</a:t>
            </a:r>
            <a:endParaRPr lang="en-US" sz="1550" dirty="0"/>
          </a:p>
        </p:txBody>
      </p:sp>
      <p:sp>
        <p:nvSpPr>
          <p:cNvPr id="8" name="Text 3"/>
          <p:cNvSpPr/>
          <p:nvPr/>
        </p:nvSpPr>
        <p:spPr>
          <a:xfrm>
            <a:off x="10664309" y="3384828"/>
            <a:ext cx="3135868" cy="2680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000000"/>
                </a:solidFill>
                <a:highlight>
                  <a:srgbClr val="F2B42D"/>
                </a:highlight>
                <a:latin typeface="PT Sans" pitchFamily="34" charset="0"/>
                <a:ea typeface="PT Sans" pitchFamily="34" charset="-122"/>
                <a:cs typeface="PT Sans" pitchFamily="34" charset="-120"/>
              </a:rPr>
              <a:t>MuzikID:</a:t>
            </a:r>
            <a:r>
              <a:rPr lang="en-US" sz="13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Unique track identifier</a:t>
            </a:r>
            <a:endParaRPr lang="en-US" sz="1300" dirty="0"/>
          </a:p>
        </p:txBody>
      </p:sp>
      <p:sp>
        <p:nvSpPr>
          <p:cNvPr id="9" name="Text 4"/>
          <p:cNvSpPr/>
          <p:nvPr/>
        </p:nvSpPr>
        <p:spPr>
          <a:xfrm>
            <a:off x="10664309" y="3711416"/>
            <a:ext cx="3135868" cy="2680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000000"/>
                </a:solidFill>
                <a:highlight>
                  <a:srgbClr val="48A8E2"/>
                </a:highlight>
                <a:latin typeface="PT Sans" pitchFamily="34" charset="0"/>
                <a:ea typeface="PT Sans" pitchFamily="34" charset="-122"/>
                <a:cs typeface="PT Sans" pitchFamily="34" charset="-120"/>
              </a:rPr>
              <a:t>SanatciID:</a:t>
            </a:r>
            <a:r>
              <a:rPr lang="en-US" sz="13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Links to artist profile</a:t>
            </a:r>
            <a:endParaRPr lang="en-US" sz="1300" dirty="0"/>
          </a:p>
        </p:txBody>
      </p:sp>
      <p:sp>
        <p:nvSpPr>
          <p:cNvPr id="10" name="Text 5"/>
          <p:cNvSpPr/>
          <p:nvPr/>
        </p:nvSpPr>
        <p:spPr>
          <a:xfrm>
            <a:off x="10664309" y="4038005"/>
            <a:ext cx="3135868" cy="2680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Metadata:</a:t>
            </a:r>
            <a:r>
              <a:rPr lang="en-US" sz="13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Artist name, song title, lyrics</a:t>
            </a:r>
            <a:endParaRPr lang="en-US" sz="1300" dirty="0"/>
          </a:p>
        </p:txBody>
      </p:sp>
      <p:sp>
        <p:nvSpPr>
          <p:cNvPr id="11" name="Text 6"/>
          <p:cNvSpPr/>
          <p:nvPr/>
        </p:nvSpPr>
        <p:spPr>
          <a:xfrm>
            <a:off x="10664309" y="4364593"/>
            <a:ext cx="3135868" cy="2680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Technical:</a:t>
            </a:r>
            <a:r>
              <a:rPr lang="en-US" sz="13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Duration, upload date</a:t>
            </a:r>
            <a:endParaRPr lang="en-US" sz="1300" dirty="0"/>
          </a:p>
        </p:txBody>
      </p:sp>
      <p:sp>
        <p:nvSpPr>
          <p:cNvPr id="12" name="Text 7"/>
          <p:cNvSpPr/>
          <p:nvPr/>
        </p:nvSpPr>
        <p:spPr>
          <a:xfrm>
            <a:off x="10664309" y="4691182"/>
            <a:ext cx="3135868" cy="5360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Media:</a:t>
            </a:r>
            <a:r>
              <a:rPr lang="en-US" sz="13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UrlToken for streaming, Pictures for album art</a:t>
            </a:r>
            <a:endParaRPr lang="en-US" sz="130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5278" y="4125574"/>
            <a:ext cx="3393162" cy="934403"/>
          </a:xfrm>
          <a:prstGeom prst="rect">
            <a:avLst/>
          </a:prstGeom>
        </p:spPr>
      </p:pic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24124" y="5227201"/>
            <a:ext cx="5227915" cy="334447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28556" y="651034"/>
            <a:ext cx="6915864" cy="4525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8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Playlistmusic Table: The Junction Solution</a:t>
            </a:r>
            <a:endParaRPr lang="en-US" sz="2850" dirty="0"/>
          </a:p>
        </p:txBody>
      </p:sp>
      <p:sp>
        <p:nvSpPr>
          <p:cNvPr id="3" name="Text 1"/>
          <p:cNvSpPr/>
          <p:nvPr/>
        </p:nvSpPr>
        <p:spPr>
          <a:xfrm>
            <a:off x="828556" y="1334333"/>
            <a:ext cx="12973288" cy="4922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The </a:t>
            </a:r>
            <a:r>
              <a:rPr lang="en-US" sz="120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playlistmusic</a:t>
            </a:r>
            <a:r>
              <a:rPr lang="en-US" sz="12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table elegantly solves a many-to-many relationship challenge: one playlist contains multiple songs, and one song can appear in multiple playlists. This junction table bridges the gap.</a:t>
            </a:r>
            <a:endParaRPr lang="en-US" sz="12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556" y="1999655"/>
            <a:ext cx="769382" cy="92321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751767" y="2153483"/>
            <a:ext cx="1810345" cy="2263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Multiple Playlists</a:t>
            </a:r>
            <a:endParaRPr lang="en-US" sz="1400" dirty="0"/>
          </a:p>
        </p:txBody>
      </p:sp>
      <p:sp>
        <p:nvSpPr>
          <p:cNvPr id="6" name="Text 3"/>
          <p:cNvSpPr/>
          <p:nvPr/>
        </p:nvSpPr>
        <p:spPr>
          <a:xfrm>
            <a:off x="1751767" y="2472095"/>
            <a:ext cx="12050078" cy="2461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Each user can create unlimited playlists</a:t>
            </a:r>
            <a:endParaRPr lang="en-US" sz="120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556" y="2922865"/>
            <a:ext cx="769382" cy="923211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751767" y="3076694"/>
            <a:ext cx="1810345" cy="2263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Junction Bridge</a:t>
            </a:r>
            <a:endParaRPr lang="en-US" sz="1400" dirty="0"/>
          </a:p>
        </p:txBody>
      </p:sp>
      <p:sp>
        <p:nvSpPr>
          <p:cNvPr id="9" name="Text 5"/>
          <p:cNvSpPr/>
          <p:nvPr/>
        </p:nvSpPr>
        <p:spPr>
          <a:xfrm>
            <a:off x="1751767" y="3395305"/>
            <a:ext cx="12050078" cy="2461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Connects playlists with songs efficiently</a:t>
            </a:r>
            <a:endParaRPr lang="en-US" sz="120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8556" y="3846076"/>
            <a:ext cx="769382" cy="923211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751767" y="3999905"/>
            <a:ext cx="1810345" cy="2263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Multiple Songs</a:t>
            </a:r>
            <a:endParaRPr lang="en-US" sz="1400" dirty="0"/>
          </a:p>
        </p:txBody>
      </p:sp>
      <p:sp>
        <p:nvSpPr>
          <p:cNvPr id="12" name="Text 7"/>
          <p:cNvSpPr/>
          <p:nvPr/>
        </p:nvSpPr>
        <p:spPr>
          <a:xfrm>
            <a:off x="1751767" y="4318516"/>
            <a:ext cx="12050078" cy="2461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Same song appears in different playlists</a:t>
            </a:r>
            <a:endParaRPr lang="en-US" sz="120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8556" y="5115520"/>
            <a:ext cx="4961930" cy="1205032"/>
          </a:xfrm>
          <a:prstGeom prst="rect">
            <a:avLst/>
          </a:prstGeom>
        </p:spPr>
      </p:pic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22870" y="2130444"/>
            <a:ext cx="5411986" cy="1172587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8845272" y="5096232"/>
            <a:ext cx="1810345" cy="2263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Critical Function</a:t>
            </a:r>
            <a:endParaRPr lang="en-US" sz="1400" dirty="0"/>
          </a:p>
        </p:txBody>
      </p:sp>
      <p:sp>
        <p:nvSpPr>
          <p:cNvPr id="16" name="Text 9"/>
          <p:cNvSpPr/>
          <p:nvPr/>
        </p:nvSpPr>
        <p:spPr>
          <a:xfrm>
            <a:off x="8845272" y="5476399"/>
            <a:ext cx="4964073" cy="4922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The </a:t>
            </a:r>
            <a:r>
              <a:rPr lang="en-US" sz="120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SiraNo</a:t>
            </a:r>
            <a:r>
              <a:rPr lang="en-US" sz="12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field maintains song order within each playlist, ensuring users' carefully curated sequences are preserved exactly as intended.</a:t>
            </a:r>
            <a:endParaRPr lang="en-US" sz="1200" dirty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89836" y="486132"/>
            <a:ext cx="4197191" cy="322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Listeler Table: Playlist Management</a:t>
            </a:r>
            <a:endParaRPr lang="en-US" sz="2000" dirty="0"/>
          </a:p>
        </p:txBody>
      </p:sp>
      <p:sp>
        <p:nvSpPr>
          <p:cNvPr id="4" name="Text 1"/>
          <p:cNvSpPr/>
          <p:nvPr/>
        </p:nvSpPr>
        <p:spPr>
          <a:xfrm>
            <a:off x="589836" y="972621"/>
            <a:ext cx="7964329" cy="5969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The </a:t>
            </a:r>
            <a:r>
              <a:rPr lang="en-US" sz="110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listeler</a:t>
            </a:r>
            <a:r>
              <a:rPr lang="en-US" sz="11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(playlists) table manages user-created collections. It tracks ownership, naming, and privacy settings, enabling both personal libraries and public sharing capabilities.</a:t>
            </a:r>
            <a:endParaRPr lang="en-US" sz="11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136" y="2457807"/>
            <a:ext cx="3479875" cy="913447"/>
          </a:xfrm>
          <a:prstGeom prst="rect">
            <a:avLst/>
          </a:prstGeom>
        </p:spPr>
      </p:pic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004" y="4010970"/>
            <a:ext cx="3553706" cy="628199"/>
          </a:xfrm>
          <a:prstGeom prst="rect">
            <a:avLst/>
          </a:prstGeom>
        </p:spPr>
      </p:pic>
      <p:sp>
        <p:nvSpPr>
          <p:cNvPr id="7" name="Shape 2"/>
          <p:cNvSpPr/>
          <p:nvPr/>
        </p:nvSpPr>
        <p:spPr>
          <a:xfrm>
            <a:off x="4713208" y="1569601"/>
            <a:ext cx="3848576" cy="1118235"/>
          </a:xfrm>
          <a:prstGeom prst="roundRect">
            <a:avLst>
              <a:gd name="adj" fmla="val 14695"/>
            </a:avLst>
          </a:prstGeom>
          <a:solidFill>
            <a:srgbClr val="00002E"/>
          </a:solidFill>
          <a:ln w="7620">
            <a:solidFill>
              <a:srgbClr val="F2B42D"/>
            </a:solidFill>
            <a:prstDash val="solid"/>
          </a:ln>
        </p:spPr>
      </p:sp>
      <p:sp>
        <p:nvSpPr>
          <p:cNvPr id="8" name="Shape 3"/>
          <p:cNvSpPr/>
          <p:nvPr/>
        </p:nvSpPr>
        <p:spPr>
          <a:xfrm>
            <a:off x="4830366" y="1686758"/>
            <a:ext cx="328613" cy="328613"/>
          </a:xfrm>
          <a:prstGeom prst="roundRect">
            <a:avLst>
              <a:gd name="adj" fmla="val 27823262"/>
            </a:avLst>
          </a:prstGeom>
          <a:solidFill>
            <a:srgbClr val="F2B42D"/>
          </a:solidFill>
          <a:ln/>
        </p:spPr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4920734" y="1777127"/>
            <a:ext cx="147876" cy="147876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4830366" y="2124908"/>
            <a:ext cx="1288733" cy="1609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10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ListeID</a:t>
            </a:r>
            <a:endParaRPr lang="en-US" sz="1000" dirty="0"/>
          </a:p>
        </p:txBody>
      </p:sp>
      <p:sp>
        <p:nvSpPr>
          <p:cNvPr id="11" name="Text 5"/>
          <p:cNvSpPr/>
          <p:nvPr/>
        </p:nvSpPr>
        <p:spPr>
          <a:xfrm>
            <a:off x="4830366" y="2395418"/>
            <a:ext cx="3614261" cy="175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Primary key identifier</a:t>
            </a:r>
            <a:endParaRPr lang="en-US" sz="850" dirty="0"/>
          </a:p>
        </p:txBody>
      </p:sp>
      <p:sp>
        <p:nvSpPr>
          <p:cNvPr id="12" name="Shape 6"/>
          <p:cNvSpPr/>
          <p:nvPr/>
        </p:nvSpPr>
        <p:spPr>
          <a:xfrm>
            <a:off x="4713208" y="2797373"/>
            <a:ext cx="3848576" cy="1118235"/>
          </a:xfrm>
          <a:prstGeom prst="roundRect">
            <a:avLst>
              <a:gd name="adj" fmla="val 14695"/>
            </a:avLst>
          </a:prstGeom>
          <a:solidFill>
            <a:srgbClr val="00002E"/>
          </a:solidFill>
          <a:ln w="7620">
            <a:solidFill>
              <a:srgbClr val="D7425E"/>
            </a:solidFill>
            <a:prstDash val="solid"/>
          </a:ln>
        </p:spPr>
      </p:sp>
      <p:sp>
        <p:nvSpPr>
          <p:cNvPr id="13" name="Shape 7"/>
          <p:cNvSpPr/>
          <p:nvPr/>
        </p:nvSpPr>
        <p:spPr>
          <a:xfrm>
            <a:off x="4830366" y="2914531"/>
            <a:ext cx="328613" cy="328613"/>
          </a:xfrm>
          <a:prstGeom prst="roundRect">
            <a:avLst>
              <a:gd name="adj" fmla="val 27823262"/>
            </a:avLst>
          </a:prstGeom>
          <a:solidFill>
            <a:srgbClr val="D7425E"/>
          </a:solidFill>
          <a:ln/>
        </p:spPr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4920734" y="3004899"/>
            <a:ext cx="147876" cy="147876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4830366" y="3352681"/>
            <a:ext cx="1288733" cy="1609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10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KullaniciID</a:t>
            </a:r>
            <a:endParaRPr lang="en-US" sz="1000" dirty="0"/>
          </a:p>
        </p:txBody>
      </p:sp>
      <p:sp>
        <p:nvSpPr>
          <p:cNvPr id="16" name="Text 9"/>
          <p:cNvSpPr/>
          <p:nvPr/>
        </p:nvSpPr>
        <p:spPr>
          <a:xfrm>
            <a:off x="4830366" y="3623191"/>
            <a:ext cx="3614261" cy="175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Owner reference</a:t>
            </a:r>
            <a:endParaRPr lang="en-US" sz="850" dirty="0"/>
          </a:p>
        </p:txBody>
      </p:sp>
      <p:sp>
        <p:nvSpPr>
          <p:cNvPr id="17" name="Shape 10"/>
          <p:cNvSpPr/>
          <p:nvPr/>
        </p:nvSpPr>
        <p:spPr>
          <a:xfrm>
            <a:off x="4713208" y="4025146"/>
            <a:ext cx="3848576" cy="1118235"/>
          </a:xfrm>
          <a:prstGeom prst="roundRect">
            <a:avLst>
              <a:gd name="adj" fmla="val 14695"/>
            </a:avLst>
          </a:prstGeom>
          <a:solidFill>
            <a:srgbClr val="00002E"/>
          </a:solidFill>
          <a:ln w="7620">
            <a:solidFill>
              <a:srgbClr val="DD785E"/>
            </a:solidFill>
            <a:prstDash val="solid"/>
          </a:ln>
        </p:spPr>
      </p:sp>
      <p:sp>
        <p:nvSpPr>
          <p:cNvPr id="18" name="Shape 11"/>
          <p:cNvSpPr/>
          <p:nvPr/>
        </p:nvSpPr>
        <p:spPr>
          <a:xfrm>
            <a:off x="4830366" y="4142303"/>
            <a:ext cx="328613" cy="328613"/>
          </a:xfrm>
          <a:prstGeom prst="roundRect">
            <a:avLst>
              <a:gd name="adj" fmla="val 27823262"/>
            </a:avLst>
          </a:prstGeom>
          <a:solidFill>
            <a:srgbClr val="DD785E"/>
          </a:solidFill>
          <a:ln/>
        </p:spPr>
      </p:sp>
      <p:pic>
        <p:nvPicPr>
          <p:cNvPr id="19" name="Image 5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4920734" y="4232672"/>
            <a:ext cx="147876" cy="147876"/>
          </a:xfrm>
          <a:prstGeom prst="rect">
            <a:avLst/>
          </a:prstGeom>
        </p:spPr>
      </p:pic>
      <p:sp>
        <p:nvSpPr>
          <p:cNvPr id="20" name="Text 12"/>
          <p:cNvSpPr/>
          <p:nvPr/>
        </p:nvSpPr>
        <p:spPr>
          <a:xfrm>
            <a:off x="4830366" y="4580453"/>
            <a:ext cx="1288733" cy="1609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10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Ad</a:t>
            </a:r>
            <a:endParaRPr lang="en-US" sz="1000" dirty="0"/>
          </a:p>
        </p:txBody>
      </p:sp>
      <p:sp>
        <p:nvSpPr>
          <p:cNvPr id="21" name="Text 13"/>
          <p:cNvSpPr/>
          <p:nvPr/>
        </p:nvSpPr>
        <p:spPr>
          <a:xfrm>
            <a:off x="4830366" y="4850963"/>
            <a:ext cx="3614261" cy="175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Playlist name</a:t>
            </a:r>
            <a:endParaRPr lang="en-US" sz="850" dirty="0"/>
          </a:p>
        </p:txBody>
      </p:sp>
      <p:sp>
        <p:nvSpPr>
          <p:cNvPr id="22" name="Shape 14"/>
          <p:cNvSpPr/>
          <p:nvPr/>
        </p:nvSpPr>
        <p:spPr>
          <a:xfrm>
            <a:off x="4713208" y="5252918"/>
            <a:ext cx="3848576" cy="1118235"/>
          </a:xfrm>
          <a:prstGeom prst="roundRect">
            <a:avLst>
              <a:gd name="adj" fmla="val 14695"/>
            </a:avLst>
          </a:prstGeom>
          <a:solidFill>
            <a:srgbClr val="00002E"/>
          </a:solidFill>
          <a:ln w="7620">
            <a:solidFill>
              <a:srgbClr val="48A8E2"/>
            </a:solidFill>
            <a:prstDash val="solid"/>
          </a:ln>
        </p:spPr>
      </p:sp>
      <p:sp>
        <p:nvSpPr>
          <p:cNvPr id="23" name="Shape 15"/>
          <p:cNvSpPr/>
          <p:nvPr/>
        </p:nvSpPr>
        <p:spPr>
          <a:xfrm>
            <a:off x="4830366" y="5370076"/>
            <a:ext cx="328613" cy="328613"/>
          </a:xfrm>
          <a:prstGeom prst="roundRect">
            <a:avLst>
              <a:gd name="adj" fmla="val 27823262"/>
            </a:avLst>
          </a:prstGeom>
          <a:solidFill>
            <a:srgbClr val="48A8E2"/>
          </a:solidFill>
          <a:ln/>
        </p:spPr>
      </p:sp>
      <p:pic>
        <p:nvPicPr>
          <p:cNvPr id="24" name="Image 6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4920734" y="5460444"/>
            <a:ext cx="147876" cy="147876"/>
          </a:xfrm>
          <a:prstGeom prst="rect">
            <a:avLst/>
          </a:prstGeom>
        </p:spPr>
      </p:pic>
      <p:sp>
        <p:nvSpPr>
          <p:cNvPr id="25" name="Text 16"/>
          <p:cNvSpPr/>
          <p:nvPr/>
        </p:nvSpPr>
        <p:spPr>
          <a:xfrm>
            <a:off x="4830366" y="5808226"/>
            <a:ext cx="1288733" cy="1609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10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Gorunurluk</a:t>
            </a:r>
            <a:endParaRPr lang="en-US" sz="1000" dirty="0"/>
          </a:p>
        </p:txBody>
      </p:sp>
      <p:sp>
        <p:nvSpPr>
          <p:cNvPr id="26" name="Text 17"/>
          <p:cNvSpPr/>
          <p:nvPr/>
        </p:nvSpPr>
        <p:spPr>
          <a:xfrm>
            <a:off x="4830366" y="6078736"/>
            <a:ext cx="3614261" cy="175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Privacy control</a:t>
            </a:r>
            <a:endParaRPr lang="en-US" sz="850" dirty="0"/>
          </a:p>
        </p:txBody>
      </p:sp>
      <p:pic>
        <p:nvPicPr>
          <p:cNvPr id="27" name="Image 7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16005" y="5068966"/>
            <a:ext cx="3252192" cy="743069"/>
          </a:xfrm>
          <a:prstGeom prst="rect">
            <a:avLst/>
          </a:prstGeom>
        </p:spPr>
      </p:pic>
      <p:pic>
        <p:nvPicPr>
          <p:cNvPr id="28" name="Image 8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52920" y="6494098"/>
            <a:ext cx="4128492" cy="259437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953691"/>
            <a:ext cx="5241369" cy="528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From Database to Interface</a:t>
            </a:r>
            <a:endParaRPr lang="en-US" sz="3300" dirty="0"/>
          </a:p>
        </p:txBody>
      </p:sp>
      <p:sp>
        <p:nvSpPr>
          <p:cNvPr id="4" name="Shape 1"/>
          <p:cNvSpPr/>
          <p:nvPr/>
        </p:nvSpPr>
        <p:spPr>
          <a:xfrm>
            <a:off x="6503670" y="2020133"/>
            <a:ext cx="179427" cy="1035487"/>
          </a:xfrm>
          <a:prstGeom prst="roundRect">
            <a:avLst>
              <a:gd name="adj" fmla="val 150091"/>
            </a:avLst>
          </a:prstGeom>
          <a:solidFill>
            <a:srgbClr val="00002E"/>
          </a:solidFill>
          <a:ln w="15240">
            <a:solidFill>
              <a:srgbClr val="F2B42D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324124" y="1902381"/>
            <a:ext cx="538520" cy="538520"/>
          </a:xfrm>
          <a:prstGeom prst="roundRect">
            <a:avLst>
              <a:gd name="adj" fmla="val 84899"/>
            </a:avLst>
          </a:prstGeom>
          <a:solidFill>
            <a:srgbClr val="00002E"/>
          </a:solidFill>
          <a:ln w="15240">
            <a:solidFill>
              <a:srgbClr val="F2B42D"/>
            </a:solidFill>
            <a:prstDash val="solid"/>
          </a:ln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6458783" y="2037040"/>
            <a:ext cx="269200" cy="26920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042071" y="1930360"/>
            <a:ext cx="2112169" cy="263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Data Foundation</a:t>
            </a:r>
            <a:endParaRPr lang="en-US" sz="1650" dirty="0"/>
          </a:p>
        </p:txBody>
      </p:sp>
      <p:sp>
        <p:nvSpPr>
          <p:cNvPr id="8" name="Text 4"/>
          <p:cNvSpPr/>
          <p:nvPr/>
        </p:nvSpPr>
        <p:spPr>
          <a:xfrm>
            <a:off x="7042071" y="2301954"/>
            <a:ext cx="6750606" cy="5743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Five interconnected MySQL tables managing users, artists, music, playlists, and relationships</a:t>
            </a:r>
            <a:endParaRPr lang="en-US" sz="1400" dirty="0"/>
          </a:p>
        </p:txBody>
      </p:sp>
      <p:sp>
        <p:nvSpPr>
          <p:cNvPr id="9" name="Shape 5"/>
          <p:cNvSpPr/>
          <p:nvPr/>
        </p:nvSpPr>
        <p:spPr>
          <a:xfrm>
            <a:off x="6772870" y="3504367"/>
            <a:ext cx="179427" cy="1035487"/>
          </a:xfrm>
          <a:prstGeom prst="roundRect">
            <a:avLst>
              <a:gd name="adj" fmla="val 150091"/>
            </a:avLst>
          </a:prstGeom>
          <a:solidFill>
            <a:srgbClr val="00002E"/>
          </a:solidFill>
          <a:ln w="15240">
            <a:solidFill>
              <a:srgbClr val="D7425E"/>
            </a:solidFill>
            <a:prstDash val="solid"/>
          </a:ln>
        </p:spPr>
      </p:sp>
      <p:sp>
        <p:nvSpPr>
          <p:cNvPr id="10" name="Shape 6"/>
          <p:cNvSpPr/>
          <p:nvPr/>
        </p:nvSpPr>
        <p:spPr>
          <a:xfrm>
            <a:off x="6593324" y="3386614"/>
            <a:ext cx="538520" cy="538520"/>
          </a:xfrm>
          <a:prstGeom prst="roundRect">
            <a:avLst>
              <a:gd name="adj" fmla="val 84899"/>
            </a:avLst>
          </a:prstGeom>
          <a:solidFill>
            <a:srgbClr val="00002E"/>
          </a:solidFill>
          <a:ln w="15240">
            <a:solidFill>
              <a:srgbClr val="D7425E"/>
            </a:solidFill>
            <a:prstDash val="solid"/>
          </a:ln>
        </p:spPr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727984" y="3521273"/>
            <a:ext cx="269200" cy="269200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7311271" y="3414593"/>
            <a:ext cx="2112169" cy="263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Backend Logic</a:t>
            </a:r>
            <a:endParaRPr lang="en-US" sz="1650" dirty="0"/>
          </a:p>
        </p:txBody>
      </p:sp>
      <p:sp>
        <p:nvSpPr>
          <p:cNvPr id="13" name="Text 8"/>
          <p:cNvSpPr/>
          <p:nvPr/>
        </p:nvSpPr>
        <p:spPr>
          <a:xfrm>
            <a:off x="7311271" y="3786188"/>
            <a:ext cx="6481405" cy="5743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SQL queries and business logic connecting database operations to application features</a:t>
            </a:r>
            <a:endParaRPr lang="en-US" sz="1400" dirty="0"/>
          </a:p>
        </p:txBody>
      </p:sp>
      <p:sp>
        <p:nvSpPr>
          <p:cNvPr id="14" name="Shape 9"/>
          <p:cNvSpPr/>
          <p:nvPr/>
        </p:nvSpPr>
        <p:spPr>
          <a:xfrm>
            <a:off x="7042190" y="4988600"/>
            <a:ext cx="179427" cy="1035487"/>
          </a:xfrm>
          <a:prstGeom prst="roundRect">
            <a:avLst>
              <a:gd name="adj" fmla="val 150091"/>
            </a:avLst>
          </a:prstGeom>
          <a:solidFill>
            <a:srgbClr val="00002E"/>
          </a:solidFill>
          <a:ln w="15240">
            <a:solidFill>
              <a:srgbClr val="DD785E"/>
            </a:solidFill>
            <a:prstDash val="solid"/>
          </a:ln>
        </p:spPr>
      </p:sp>
      <p:sp>
        <p:nvSpPr>
          <p:cNvPr id="15" name="Shape 10"/>
          <p:cNvSpPr/>
          <p:nvPr/>
        </p:nvSpPr>
        <p:spPr>
          <a:xfrm>
            <a:off x="6862643" y="4870847"/>
            <a:ext cx="538520" cy="538520"/>
          </a:xfrm>
          <a:prstGeom prst="roundRect">
            <a:avLst>
              <a:gd name="adj" fmla="val 84899"/>
            </a:avLst>
          </a:prstGeom>
          <a:solidFill>
            <a:srgbClr val="00002E"/>
          </a:solidFill>
          <a:ln w="15240">
            <a:solidFill>
              <a:srgbClr val="DD785E"/>
            </a:solidFill>
            <a:prstDash val="solid"/>
          </a:ln>
        </p:spPr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997303" y="5005507"/>
            <a:ext cx="269200" cy="269200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7580590" y="4898827"/>
            <a:ext cx="2112169" cy="263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Windows Interface</a:t>
            </a:r>
            <a:endParaRPr lang="en-US" sz="1650" dirty="0"/>
          </a:p>
        </p:txBody>
      </p:sp>
      <p:sp>
        <p:nvSpPr>
          <p:cNvPr id="18" name="Text 12"/>
          <p:cNvSpPr/>
          <p:nvPr/>
        </p:nvSpPr>
        <p:spPr>
          <a:xfrm>
            <a:off x="7580590" y="5270421"/>
            <a:ext cx="6212086" cy="5743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Visual Programming techniques bring data to life through intuitive user experience</a:t>
            </a:r>
            <a:endParaRPr lang="en-US" sz="1400" dirty="0"/>
          </a:p>
        </p:txBody>
      </p:sp>
      <p:sp>
        <p:nvSpPr>
          <p:cNvPr id="19" name="Shape 13"/>
          <p:cNvSpPr/>
          <p:nvPr/>
        </p:nvSpPr>
        <p:spPr>
          <a:xfrm>
            <a:off x="6324124" y="6226135"/>
            <a:ext cx="7468553" cy="1049774"/>
          </a:xfrm>
          <a:prstGeom prst="roundRect">
            <a:avLst>
              <a:gd name="adj" fmla="val 25653"/>
            </a:avLst>
          </a:prstGeom>
          <a:solidFill>
            <a:srgbClr val="483304"/>
          </a:solidFill>
          <a:ln/>
        </p:spPr>
      </p:sp>
      <p:pic>
        <p:nvPicPr>
          <p:cNvPr id="20" name="Image 4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03551" y="6499027"/>
            <a:ext cx="224314" cy="179427"/>
          </a:xfrm>
          <a:prstGeom prst="rect">
            <a:avLst/>
          </a:prstGeom>
        </p:spPr>
      </p:pic>
      <p:sp>
        <p:nvSpPr>
          <p:cNvPr id="21" name="Text 14"/>
          <p:cNvSpPr/>
          <p:nvPr/>
        </p:nvSpPr>
        <p:spPr>
          <a:xfrm>
            <a:off x="6907292" y="6450330"/>
            <a:ext cx="6705957" cy="5743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Ready for the demo?</a:t>
            </a:r>
            <a:r>
              <a:rPr lang="en-US" sz="14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Our database architecture is complete and functional. Now let's explore how users interact with Spotiy through the Windows application interface.</a:t>
            </a:r>
            <a:endParaRPr lang="en-US" sz="1400" dirty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is Teması">
  <a:themeElements>
    <a:clrScheme name="Ofi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is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i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</TotalTime>
  <Words>1490</Words>
  <Application>Microsoft Office PowerPoint</Application>
  <PresentationFormat>Özel</PresentationFormat>
  <Paragraphs>207</Paragraphs>
  <Slides>21</Slides>
  <Notes>21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5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21</vt:i4>
      </vt:variant>
    </vt:vector>
  </HeadingPairs>
  <TitlesOfParts>
    <vt:vector size="27" baseType="lpstr">
      <vt:lpstr>Arial</vt:lpstr>
      <vt:lpstr>Nunito Semi Bold</vt:lpstr>
      <vt:lpstr>Calibri</vt:lpstr>
      <vt:lpstr>PT Sans</vt:lpstr>
      <vt:lpstr>Nunito Light</vt:lpstr>
      <vt:lpstr>Office Theme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Sunusu</dc:title>
  <dc:subject/>
  <dc:creator/>
  <cp:lastModifiedBy>msı</cp:lastModifiedBy>
  <cp:revision>4</cp:revision>
  <dcterms:created xsi:type="dcterms:W3CDTF">2025-12-15T21:34:46Z</dcterms:created>
  <dcterms:modified xsi:type="dcterms:W3CDTF">2025-12-15T22:03:58Z</dcterms:modified>
</cp:coreProperties>
</file>